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36"/>
  </p:notesMasterIdLst>
  <p:handoutMasterIdLst>
    <p:handoutMasterId r:id="rId37"/>
  </p:handoutMasterIdLst>
  <p:sldIdLst>
    <p:sldId id="337" r:id="rId2"/>
    <p:sldId id="357" r:id="rId3"/>
    <p:sldId id="258" r:id="rId4"/>
    <p:sldId id="355" r:id="rId5"/>
    <p:sldId id="356" r:id="rId6"/>
    <p:sldId id="266" r:id="rId7"/>
    <p:sldId id="344" r:id="rId8"/>
    <p:sldId id="272" r:id="rId9"/>
    <p:sldId id="288" r:id="rId10"/>
    <p:sldId id="276" r:id="rId11"/>
    <p:sldId id="277" r:id="rId12"/>
    <p:sldId id="283" r:id="rId13"/>
    <p:sldId id="285" r:id="rId14"/>
    <p:sldId id="292" r:id="rId15"/>
    <p:sldId id="346" r:id="rId16"/>
    <p:sldId id="342" r:id="rId17"/>
    <p:sldId id="301" r:id="rId18"/>
    <p:sldId id="347" r:id="rId19"/>
    <p:sldId id="303" r:id="rId20"/>
    <p:sldId id="348" r:id="rId21"/>
    <p:sldId id="352" r:id="rId22"/>
    <p:sldId id="305" r:id="rId23"/>
    <p:sldId id="358" r:id="rId24"/>
    <p:sldId id="323" r:id="rId25"/>
    <p:sldId id="359" r:id="rId26"/>
    <p:sldId id="360" r:id="rId27"/>
    <p:sldId id="364" r:id="rId28"/>
    <p:sldId id="362" r:id="rId29"/>
    <p:sldId id="363" r:id="rId30"/>
    <p:sldId id="331" r:id="rId31"/>
    <p:sldId id="354" r:id="rId32"/>
    <p:sldId id="311" r:id="rId33"/>
    <p:sldId id="365" r:id="rId34"/>
    <p:sldId id="341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D9CE3B"/>
    <a:srgbClr val="F3AFB2"/>
    <a:srgbClr val="84E43C"/>
    <a:srgbClr val="FF33CC"/>
    <a:srgbClr val="FFFF99"/>
    <a:srgbClr val="99FFCC"/>
    <a:srgbClr val="B0DD7F"/>
    <a:srgbClr val="FFFF66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94638" autoAdjust="0"/>
  </p:normalViewPr>
  <p:slideViewPr>
    <p:cSldViewPr>
      <p:cViewPr varScale="1">
        <p:scale>
          <a:sx n="87" d="100"/>
          <a:sy n="87" d="100"/>
        </p:scale>
        <p:origin x="-136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76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/>
              <a:t>Соотношение поднадзорного оборудования по типу отечественного производства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"/>
          <c:y val="0.34510453909796884"/>
          <c:w val="0.9430273256659244"/>
          <c:h val="0.5873775546694195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Соотношение поднадзорного оборудования по типу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Котлы - 406ед.</c:v>
                </c:pt>
                <c:pt idx="1">
                  <c:v>Сосуды, работающие под давлением - 328 ед. </c:v>
                </c:pt>
                <c:pt idx="2">
                  <c:v>Трубопроводы пара и горячей воды - 243ед.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406</c:v>
                </c:pt>
                <c:pt idx="1">
                  <c:v>328</c:v>
                </c:pt>
                <c:pt idx="2">
                  <c:v>243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79E-4000-820D-0607D4AF13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1.6061789149330617E-2"/>
          <c:y val="0.20205655526992289"/>
          <c:w val="0.94712664403990199"/>
          <c:h val="0.12131522929712527"/>
        </c:manualLayout>
      </c:layout>
      <c:overlay val="0"/>
    </c:legend>
    <c:plotVisOnly val="1"/>
    <c:dispBlanksAs val="zero"/>
    <c:showDLblsOverMax val="0"/>
  </c:chart>
  <c:spPr>
    <a:ln w="3175"/>
    <a:effectLst>
      <a:glow rad="63500">
        <a:srgbClr val="0F6FC6">
          <a:satMod val="175000"/>
          <a:alpha val="40000"/>
        </a:srgbClr>
      </a:glow>
    </a:effectLst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Количество технических устройств по видам (1372)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технических устройств по видам (1365)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Краны - 848 ед.</c:v>
                </c:pt>
                <c:pt idx="1">
                  <c:v>Лифты, эскалаторы, подъемники для инвалидов 313 ед.</c:v>
                </c:pt>
                <c:pt idx="2">
                  <c:v>Подъемники - 206 ед.</c:v>
                </c:pt>
                <c:pt idx="3">
                  <c:v>Подвесные, буксировочные канатные дороги 5 ед.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848</c:v>
                </c:pt>
                <c:pt idx="1">
                  <c:v>313</c:v>
                </c:pt>
                <c:pt idx="2">
                  <c:v>206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BA8-4B48-8515-A1C2B7C30D9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t"/>
      <c:layout/>
      <c:overlay val="0"/>
      <c:txPr>
        <a:bodyPr/>
        <a:lstStyle/>
        <a:p>
          <a:pPr>
            <a:defRPr sz="1600" baseline="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CE774A-7326-41D4-A4B6-B982B801C7C9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7C0D2C-F7BC-4BA2-82EF-20405FFB7EF7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 179 </a:t>
          </a:r>
          <a:r>
            <a:rPr lang="ru-RU" sz="1800" b="1" dirty="0" smtClean="0">
              <a:solidFill>
                <a:schemeClr val="bg1"/>
              </a:solidFill>
            </a:rPr>
            <a:t>опасных производственных объектов </a:t>
          </a:r>
          <a:r>
            <a:rPr lang="ru-RU" sz="1800" b="1" dirty="0" err="1" smtClean="0">
              <a:solidFill>
                <a:schemeClr val="bg1"/>
              </a:solidFill>
            </a:rPr>
            <a:t>нефтегазодобычи</a:t>
          </a:r>
          <a:r>
            <a:rPr lang="ru-RU" sz="1800" b="1" dirty="0" smtClean="0">
              <a:solidFill>
                <a:schemeClr val="bg1"/>
              </a:solidFill>
            </a:rPr>
            <a:t> </a:t>
          </a:r>
        </a:p>
        <a:p>
          <a:r>
            <a:rPr lang="ru-RU" sz="1800" b="1" dirty="0" smtClean="0">
              <a:solidFill>
                <a:schemeClr val="bg1"/>
              </a:solidFill>
            </a:rPr>
            <a:t>из них:</a:t>
          </a:r>
        </a:p>
        <a:p>
          <a:r>
            <a:rPr lang="ru-RU" sz="2400" b="1" dirty="0" smtClean="0">
              <a:solidFill>
                <a:schemeClr val="tx1"/>
              </a:solidFill>
            </a:rPr>
            <a:t>17 </a:t>
          </a:r>
          <a:r>
            <a:rPr lang="ru-RU" sz="1800" b="1" dirty="0" smtClean="0">
              <a:solidFill>
                <a:schemeClr val="bg1"/>
              </a:solidFill>
            </a:rPr>
            <a:t>объектов магистрального трубопроводного транспорта</a:t>
          </a:r>
          <a:endParaRPr lang="ru-RU" sz="1800" b="1" dirty="0">
            <a:solidFill>
              <a:schemeClr val="bg1"/>
            </a:solidFill>
          </a:endParaRPr>
        </a:p>
      </dgm:t>
    </dgm:pt>
    <dgm:pt modelId="{5E9B105D-6D2A-4784-BB07-C753E7D129BA}" type="parTrans" cxnId="{F56AAB5C-C6C7-438A-8346-E2DC8FD0BCC1}">
      <dgm:prSet/>
      <dgm:spPr/>
      <dgm:t>
        <a:bodyPr/>
        <a:lstStyle/>
        <a:p>
          <a:endParaRPr lang="ru-RU"/>
        </a:p>
      </dgm:t>
    </dgm:pt>
    <dgm:pt modelId="{88758614-FC78-44BA-B3A2-14DBB4805739}" type="sibTrans" cxnId="{F56AAB5C-C6C7-438A-8346-E2DC8FD0BCC1}">
      <dgm:prSet/>
      <dgm:spPr/>
      <dgm:t>
        <a:bodyPr/>
        <a:lstStyle/>
        <a:p>
          <a:endParaRPr lang="ru-RU"/>
        </a:p>
      </dgm:t>
    </dgm:pt>
    <dgm:pt modelId="{85043C39-B564-498E-9BA7-775B81785B41}" type="pres">
      <dgm:prSet presAssocID="{00CE774A-7326-41D4-A4B6-B982B801C7C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8D5057-C0BB-4CAE-95C3-F4D71DC94D31}" type="pres">
      <dgm:prSet presAssocID="{7D7C0D2C-F7BC-4BA2-82EF-20405FFB7EF7}" presName="boxAndChildren" presStyleCnt="0"/>
      <dgm:spPr/>
    </dgm:pt>
    <dgm:pt modelId="{1268B92B-23A7-4F58-9827-D9630CCACBE4}" type="pres">
      <dgm:prSet presAssocID="{7D7C0D2C-F7BC-4BA2-82EF-20405FFB7EF7}" presName="parentTextBox" presStyleLbl="node1" presStyleIdx="0" presStyleCnt="1" custScaleY="100000" custLinFactNeighborX="0" custLinFactNeighborY="-19312"/>
      <dgm:spPr/>
      <dgm:t>
        <a:bodyPr/>
        <a:lstStyle/>
        <a:p>
          <a:endParaRPr lang="ru-RU"/>
        </a:p>
      </dgm:t>
    </dgm:pt>
  </dgm:ptLst>
  <dgm:cxnLst>
    <dgm:cxn modelId="{8185C562-BFCF-4472-94D3-A18A3F584FC0}" type="presOf" srcId="{7D7C0D2C-F7BC-4BA2-82EF-20405FFB7EF7}" destId="{1268B92B-23A7-4F58-9827-D9630CCACBE4}" srcOrd="0" destOrd="0" presId="urn:microsoft.com/office/officeart/2005/8/layout/process4"/>
    <dgm:cxn modelId="{F56AAB5C-C6C7-438A-8346-E2DC8FD0BCC1}" srcId="{00CE774A-7326-41D4-A4B6-B982B801C7C9}" destId="{7D7C0D2C-F7BC-4BA2-82EF-20405FFB7EF7}" srcOrd="0" destOrd="0" parTransId="{5E9B105D-6D2A-4784-BB07-C753E7D129BA}" sibTransId="{88758614-FC78-44BA-B3A2-14DBB4805739}"/>
    <dgm:cxn modelId="{5065395A-7C2C-437E-98B8-06F61D02AEE3}" type="presOf" srcId="{00CE774A-7326-41D4-A4B6-B982B801C7C9}" destId="{85043C39-B564-498E-9BA7-775B81785B41}" srcOrd="0" destOrd="0" presId="urn:microsoft.com/office/officeart/2005/8/layout/process4"/>
    <dgm:cxn modelId="{38C62A3D-6D1F-460F-BF01-B0CE7D34FB13}" type="presParOf" srcId="{85043C39-B564-498E-9BA7-775B81785B41}" destId="{F18D5057-C0BB-4CAE-95C3-F4D71DC94D31}" srcOrd="0" destOrd="0" presId="urn:microsoft.com/office/officeart/2005/8/layout/process4"/>
    <dgm:cxn modelId="{131F1F37-9B28-4051-AA11-491C7F35DB57}" type="presParOf" srcId="{F18D5057-C0BB-4CAE-95C3-F4D71DC94D31}" destId="{1268B92B-23A7-4F58-9827-D9630CCACBE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AEC426-8D80-415F-B4E7-CC7E4D7BAB7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3098FD-DB23-4062-BB1D-5B26CD630DFC}">
      <dgm:prSet phldrT="[Текст]" custT="1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ru-RU" sz="4400" dirty="0" smtClean="0"/>
            <a:t>72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ru-RU" sz="1600" dirty="0" smtClean="0"/>
            <a:t>предприятия</a:t>
          </a:r>
          <a:endParaRPr lang="ru-RU" sz="1600" dirty="0"/>
        </a:p>
      </dgm:t>
    </dgm:pt>
    <dgm:pt modelId="{8F129DDD-5AFD-4EC0-B60E-E61B46E64D70}" type="parTrans" cxnId="{483674DF-C540-420B-B770-EFAC4620678A}">
      <dgm:prSet/>
      <dgm:spPr/>
      <dgm:t>
        <a:bodyPr/>
        <a:lstStyle/>
        <a:p>
          <a:endParaRPr lang="ru-RU" sz="1600"/>
        </a:p>
      </dgm:t>
    </dgm:pt>
    <dgm:pt modelId="{2E7D0C19-010E-4F40-BE7F-946AC0F4249F}" type="sibTrans" cxnId="{483674DF-C540-420B-B770-EFAC4620678A}">
      <dgm:prSet/>
      <dgm:spPr/>
      <dgm:t>
        <a:bodyPr/>
        <a:lstStyle/>
        <a:p>
          <a:endParaRPr lang="ru-RU" sz="1600"/>
        </a:p>
      </dgm:t>
    </dgm:pt>
    <dgm:pt modelId="{F3A6E0D6-7F60-4F64-91FA-8C440B20D18F}">
      <dgm:prSet phldrT="[Текст]" custT="1"/>
      <dgm:spPr/>
      <dgm:t>
        <a:bodyPr/>
        <a:lstStyle/>
        <a:p>
          <a:r>
            <a:rPr lang="ru-RU" sz="1600" dirty="0" smtClean="0"/>
            <a:t>Осуществляющие деятельность по эксплуатации  </a:t>
          </a:r>
          <a:r>
            <a:rPr lang="ru-RU" sz="3200" dirty="0" smtClean="0"/>
            <a:t>147 ОПО </a:t>
          </a:r>
          <a:endParaRPr lang="ru-RU" sz="3200" dirty="0"/>
        </a:p>
      </dgm:t>
    </dgm:pt>
    <dgm:pt modelId="{0D64510C-0B43-480D-8EA7-673ACD8D3025}" type="parTrans" cxnId="{4EC6428A-843A-49EC-BC0E-60EFD7DD77D3}">
      <dgm:prSet/>
      <dgm:spPr/>
      <dgm:t>
        <a:bodyPr/>
        <a:lstStyle/>
        <a:p>
          <a:endParaRPr lang="ru-RU" sz="1600"/>
        </a:p>
      </dgm:t>
    </dgm:pt>
    <dgm:pt modelId="{8D624C3B-67FC-4B20-BB87-E4EA3EAB08A4}" type="sibTrans" cxnId="{4EC6428A-843A-49EC-BC0E-60EFD7DD77D3}">
      <dgm:prSet/>
      <dgm:spPr/>
      <dgm:t>
        <a:bodyPr/>
        <a:lstStyle/>
        <a:p>
          <a:endParaRPr lang="ru-RU" sz="1600"/>
        </a:p>
      </dgm:t>
    </dgm:pt>
    <dgm:pt modelId="{D1068AAE-5602-4EE7-B552-C3A79B6C122F}" type="pres">
      <dgm:prSet presAssocID="{BEAEC426-8D80-415F-B4E7-CC7E4D7BAB7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600725-F0DD-4FD8-BFA2-01FBFBE31EFC}" type="pres">
      <dgm:prSet presAssocID="{1E3098FD-DB23-4062-BB1D-5B26CD630DFC}" presName="linNode" presStyleCnt="0"/>
      <dgm:spPr/>
    </dgm:pt>
    <dgm:pt modelId="{E204AE36-89A9-494D-88AB-B1C9B758BC92}" type="pres">
      <dgm:prSet presAssocID="{1E3098FD-DB23-4062-BB1D-5B26CD630DFC}" presName="parentText" presStyleLbl="node1" presStyleIdx="0" presStyleCnt="1" custScaleX="72956" custScaleY="72196" custLinFactNeighborX="-2286" custLinFactNeighborY="-7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D0B2FD-A82B-4861-A715-D2A1684D9D20}" type="pres">
      <dgm:prSet presAssocID="{1E3098FD-DB23-4062-BB1D-5B26CD630DFC}" presName="descendantText" presStyleLbl="alignAccFollowNode1" presStyleIdx="0" presStyleCnt="1" custScaleY="338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1ED79F-51F0-4709-A8B9-CDC135C5ABB4}" type="presOf" srcId="{F3A6E0D6-7F60-4F64-91FA-8C440B20D18F}" destId="{AFD0B2FD-A82B-4861-A715-D2A1684D9D20}" srcOrd="0" destOrd="0" presId="urn:microsoft.com/office/officeart/2005/8/layout/vList5"/>
    <dgm:cxn modelId="{0C97DAC2-FE70-495F-A826-5F1C67ECDEFE}" type="presOf" srcId="{1E3098FD-DB23-4062-BB1D-5B26CD630DFC}" destId="{E204AE36-89A9-494D-88AB-B1C9B758BC92}" srcOrd="0" destOrd="0" presId="urn:microsoft.com/office/officeart/2005/8/layout/vList5"/>
    <dgm:cxn modelId="{4EC6428A-843A-49EC-BC0E-60EFD7DD77D3}" srcId="{1E3098FD-DB23-4062-BB1D-5B26CD630DFC}" destId="{F3A6E0D6-7F60-4F64-91FA-8C440B20D18F}" srcOrd="0" destOrd="0" parTransId="{0D64510C-0B43-480D-8EA7-673ACD8D3025}" sibTransId="{8D624C3B-67FC-4B20-BB87-E4EA3EAB08A4}"/>
    <dgm:cxn modelId="{483674DF-C540-420B-B770-EFAC4620678A}" srcId="{BEAEC426-8D80-415F-B4E7-CC7E4D7BAB7C}" destId="{1E3098FD-DB23-4062-BB1D-5B26CD630DFC}" srcOrd="0" destOrd="0" parTransId="{8F129DDD-5AFD-4EC0-B60E-E61B46E64D70}" sibTransId="{2E7D0C19-010E-4F40-BE7F-946AC0F4249F}"/>
    <dgm:cxn modelId="{7B66482A-B9BD-49C2-82F2-979C5BB413AE}" type="presOf" srcId="{BEAEC426-8D80-415F-B4E7-CC7E4D7BAB7C}" destId="{D1068AAE-5602-4EE7-B552-C3A79B6C122F}" srcOrd="0" destOrd="0" presId="urn:microsoft.com/office/officeart/2005/8/layout/vList5"/>
    <dgm:cxn modelId="{74091FB6-8135-4DD4-A8FD-EC7E031FB081}" type="presParOf" srcId="{D1068AAE-5602-4EE7-B552-C3A79B6C122F}" destId="{63600725-F0DD-4FD8-BFA2-01FBFBE31EFC}" srcOrd="0" destOrd="0" presId="urn:microsoft.com/office/officeart/2005/8/layout/vList5"/>
    <dgm:cxn modelId="{729EB606-5785-4869-A26E-10CB7D9BF991}" type="presParOf" srcId="{63600725-F0DD-4FD8-BFA2-01FBFBE31EFC}" destId="{E204AE36-89A9-494D-88AB-B1C9B758BC92}" srcOrd="0" destOrd="0" presId="urn:microsoft.com/office/officeart/2005/8/layout/vList5"/>
    <dgm:cxn modelId="{64AA2D8C-6C46-46D3-B99A-C94BA4384963}" type="presParOf" srcId="{63600725-F0DD-4FD8-BFA2-01FBFBE31EFC}" destId="{AFD0B2FD-A82B-4861-A715-D2A1684D9D2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9C39DA-832D-4BBB-AC8E-347A3CB9CE40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05C146-D0DC-4095-AF75-EF5F73FD6981}">
      <dgm:prSet custT="1"/>
      <dgm:spPr>
        <a:solidFill>
          <a:srgbClr val="C00000"/>
        </a:solidFill>
      </dgm:spPr>
      <dgm:t>
        <a:bodyPr/>
        <a:lstStyle/>
        <a:p>
          <a:pPr algn="ctr"/>
          <a:r>
            <a:rPr lang="en-US" sz="1800" dirty="0" smtClean="0"/>
            <a:t>II </a:t>
          </a:r>
          <a:r>
            <a:rPr lang="ru-RU" sz="1800" dirty="0" smtClean="0"/>
            <a:t>класс</a:t>
          </a:r>
          <a:endParaRPr lang="ru-RU" sz="1800" dirty="0"/>
        </a:p>
      </dgm:t>
    </dgm:pt>
    <dgm:pt modelId="{2F13E2F3-1A68-4924-84EF-04D64AA95ED0}" type="parTrans" cxnId="{A2A76D2F-5FA6-4C99-94AA-1F7E943561F2}">
      <dgm:prSet/>
      <dgm:spPr/>
      <dgm:t>
        <a:bodyPr/>
        <a:lstStyle/>
        <a:p>
          <a:endParaRPr lang="ru-RU" sz="1800"/>
        </a:p>
      </dgm:t>
    </dgm:pt>
    <dgm:pt modelId="{1264C157-2692-4C67-9D59-934A014A0C1F}" type="sibTrans" cxnId="{A2A76D2F-5FA6-4C99-94AA-1F7E943561F2}">
      <dgm:prSet/>
      <dgm:spPr/>
      <dgm:t>
        <a:bodyPr/>
        <a:lstStyle/>
        <a:p>
          <a:endParaRPr lang="ru-RU" sz="1800"/>
        </a:p>
      </dgm:t>
    </dgm:pt>
    <dgm:pt modelId="{F9D5EB60-8285-4E88-8961-66F7BA3CE0FD}">
      <dgm:prSet custT="1"/>
      <dgm:spPr>
        <a:solidFill>
          <a:srgbClr val="C00000"/>
        </a:solidFill>
      </dgm:spPr>
      <dgm:t>
        <a:bodyPr/>
        <a:lstStyle/>
        <a:p>
          <a:r>
            <a:rPr lang="en-US" sz="1800" dirty="0" smtClean="0"/>
            <a:t>III </a:t>
          </a:r>
          <a:r>
            <a:rPr lang="ru-RU" sz="1800" dirty="0" smtClean="0"/>
            <a:t>класс</a:t>
          </a:r>
          <a:endParaRPr lang="ru-RU" sz="1800" dirty="0"/>
        </a:p>
      </dgm:t>
    </dgm:pt>
    <dgm:pt modelId="{18A721E1-5350-4D42-A488-968A6F2DF97D}" type="sibTrans" cxnId="{84892224-E666-44EE-93F8-23E9703D8655}">
      <dgm:prSet/>
      <dgm:spPr/>
      <dgm:t>
        <a:bodyPr/>
        <a:lstStyle/>
        <a:p>
          <a:endParaRPr lang="ru-RU" sz="1800"/>
        </a:p>
      </dgm:t>
    </dgm:pt>
    <dgm:pt modelId="{8A22F47B-6E69-444C-A902-2E405A38402E}" type="parTrans" cxnId="{84892224-E666-44EE-93F8-23E9703D8655}">
      <dgm:prSet/>
      <dgm:spPr/>
      <dgm:t>
        <a:bodyPr/>
        <a:lstStyle/>
        <a:p>
          <a:endParaRPr lang="ru-RU" sz="1800"/>
        </a:p>
      </dgm:t>
    </dgm:pt>
    <dgm:pt modelId="{0E04C570-C0B3-450C-9635-F4AF7FA8847D}" type="pres">
      <dgm:prSet presAssocID="{6C9C39DA-832D-4BBB-AC8E-347A3CB9CE4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9ECAE2-944B-41B3-9CD3-A2FE7A32C5F6}" type="pres">
      <dgm:prSet presAssocID="{3C05C146-D0DC-4095-AF75-EF5F73FD6981}" presName="node" presStyleLbl="node1" presStyleIdx="0" presStyleCnt="2" custScaleX="43667" custScaleY="24939" custLinFactNeighborX="-2752" custLinFactNeighborY="-7633">
        <dgm:presLayoutVars>
          <dgm:bulletEnabled val="1"/>
        </dgm:presLayoutVars>
      </dgm:prSet>
      <dgm:spPr>
        <a:prstGeom prst="downArrowCallout">
          <a:avLst/>
        </a:prstGeom>
      </dgm:spPr>
      <dgm:t>
        <a:bodyPr/>
        <a:lstStyle/>
        <a:p>
          <a:endParaRPr lang="ru-RU"/>
        </a:p>
      </dgm:t>
    </dgm:pt>
    <dgm:pt modelId="{7E6CBCB8-C7B5-4B51-B919-E91426A037FC}" type="pres">
      <dgm:prSet presAssocID="{1264C157-2692-4C67-9D59-934A014A0C1F}" presName="sibTrans" presStyleCnt="0"/>
      <dgm:spPr/>
    </dgm:pt>
    <dgm:pt modelId="{40505B4E-4D68-4453-A6FA-A7C54E148451}" type="pres">
      <dgm:prSet presAssocID="{F9D5EB60-8285-4E88-8961-66F7BA3CE0FD}" presName="node" presStyleLbl="node1" presStyleIdx="1" presStyleCnt="2" custScaleX="41627" custScaleY="24182" custLinFactNeighborX="-1728" custLinFactNeighborY="-21142">
        <dgm:presLayoutVars>
          <dgm:bulletEnabled val="1"/>
        </dgm:presLayoutVars>
      </dgm:prSet>
      <dgm:spPr>
        <a:prstGeom prst="downArrowCallout">
          <a:avLst/>
        </a:prstGeom>
      </dgm:spPr>
      <dgm:t>
        <a:bodyPr/>
        <a:lstStyle/>
        <a:p>
          <a:endParaRPr lang="ru-RU"/>
        </a:p>
      </dgm:t>
    </dgm:pt>
  </dgm:ptLst>
  <dgm:cxnLst>
    <dgm:cxn modelId="{39B2F340-7698-43F1-A9FB-FFA62A7EDFD5}" type="presOf" srcId="{3C05C146-D0DC-4095-AF75-EF5F73FD6981}" destId="{D99ECAE2-944B-41B3-9CD3-A2FE7A32C5F6}" srcOrd="0" destOrd="0" presId="urn:microsoft.com/office/officeart/2005/8/layout/default#1"/>
    <dgm:cxn modelId="{A0C8F0B5-E51B-47A1-AB21-ECD6D6DE2F8F}" type="presOf" srcId="{F9D5EB60-8285-4E88-8961-66F7BA3CE0FD}" destId="{40505B4E-4D68-4453-A6FA-A7C54E148451}" srcOrd="0" destOrd="0" presId="urn:microsoft.com/office/officeart/2005/8/layout/default#1"/>
    <dgm:cxn modelId="{DEE4C409-E3F5-4F5F-A9A4-3EEDAB2E6B1B}" type="presOf" srcId="{6C9C39DA-832D-4BBB-AC8E-347A3CB9CE40}" destId="{0E04C570-C0B3-450C-9635-F4AF7FA8847D}" srcOrd="0" destOrd="0" presId="urn:microsoft.com/office/officeart/2005/8/layout/default#1"/>
    <dgm:cxn modelId="{84892224-E666-44EE-93F8-23E9703D8655}" srcId="{6C9C39DA-832D-4BBB-AC8E-347A3CB9CE40}" destId="{F9D5EB60-8285-4E88-8961-66F7BA3CE0FD}" srcOrd="1" destOrd="0" parTransId="{8A22F47B-6E69-444C-A902-2E405A38402E}" sibTransId="{18A721E1-5350-4D42-A488-968A6F2DF97D}"/>
    <dgm:cxn modelId="{A2A76D2F-5FA6-4C99-94AA-1F7E943561F2}" srcId="{6C9C39DA-832D-4BBB-AC8E-347A3CB9CE40}" destId="{3C05C146-D0DC-4095-AF75-EF5F73FD6981}" srcOrd="0" destOrd="0" parTransId="{2F13E2F3-1A68-4924-84EF-04D64AA95ED0}" sibTransId="{1264C157-2692-4C67-9D59-934A014A0C1F}"/>
    <dgm:cxn modelId="{369EA3B2-E429-4864-A535-64564CADBCA3}" type="presParOf" srcId="{0E04C570-C0B3-450C-9635-F4AF7FA8847D}" destId="{D99ECAE2-944B-41B3-9CD3-A2FE7A32C5F6}" srcOrd="0" destOrd="0" presId="urn:microsoft.com/office/officeart/2005/8/layout/default#1"/>
    <dgm:cxn modelId="{5B6AF8D2-2F16-4EB6-8B77-3118490C8089}" type="presParOf" srcId="{0E04C570-C0B3-450C-9635-F4AF7FA8847D}" destId="{7E6CBCB8-C7B5-4B51-B919-E91426A037FC}" srcOrd="1" destOrd="0" presId="urn:microsoft.com/office/officeart/2005/8/layout/default#1"/>
    <dgm:cxn modelId="{69065738-643E-442F-AC3E-C18C174A4DBC}" type="presParOf" srcId="{0E04C570-C0B3-450C-9635-F4AF7FA8847D}" destId="{40505B4E-4D68-4453-A6FA-A7C54E148451}" srcOrd="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2CEA6D-540E-4C81-A347-6C8C18E80DB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A40E33-8335-440E-AF26-CA660A70025C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298</a:t>
          </a:r>
          <a:r>
            <a:rPr lang="ru-RU" dirty="0" smtClean="0"/>
            <a:t> поднадзорных предприятий и организаций эксплуатируют </a:t>
          </a:r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1372</a:t>
          </a:r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ru-RU" dirty="0" smtClean="0"/>
            <a:t>грузоподъемных технических устройства</a:t>
          </a:r>
          <a:endParaRPr lang="ru-RU" dirty="0"/>
        </a:p>
      </dgm:t>
    </dgm:pt>
    <dgm:pt modelId="{CF1C0869-3027-484F-8B4B-7978BC9BC84F}" type="parTrans" cxnId="{FD17FE78-0357-4025-BF8D-DA11432D3D40}">
      <dgm:prSet/>
      <dgm:spPr/>
      <dgm:t>
        <a:bodyPr/>
        <a:lstStyle/>
        <a:p>
          <a:endParaRPr lang="ru-RU"/>
        </a:p>
      </dgm:t>
    </dgm:pt>
    <dgm:pt modelId="{7C9B5D2B-26FC-4531-98D2-FD8F56C79EE5}" type="sibTrans" cxnId="{FD17FE78-0357-4025-BF8D-DA11432D3D40}">
      <dgm:prSet/>
      <dgm:spPr/>
      <dgm:t>
        <a:bodyPr/>
        <a:lstStyle/>
        <a:p>
          <a:endParaRPr lang="ru-RU"/>
        </a:p>
      </dgm:t>
    </dgm:pt>
    <dgm:pt modelId="{60140A14-689E-453C-B79F-E856B7F6D5BA}" type="pres">
      <dgm:prSet presAssocID="{4C2CEA6D-540E-4C81-A347-6C8C18E80DB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34B3D8-D83F-4950-83EB-5EB2443AB384}" type="pres">
      <dgm:prSet presAssocID="{3BA40E33-8335-440E-AF26-CA660A70025C}" presName="parentText" presStyleLbl="node1" presStyleIdx="0" presStyleCnt="1" custScaleX="91861" custScaleY="49082" custLinFactNeighborX="35324" custLinFactNeighborY="-82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17FE78-0357-4025-BF8D-DA11432D3D40}" srcId="{4C2CEA6D-540E-4C81-A347-6C8C18E80DB0}" destId="{3BA40E33-8335-440E-AF26-CA660A70025C}" srcOrd="0" destOrd="0" parTransId="{CF1C0869-3027-484F-8B4B-7978BC9BC84F}" sibTransId="{7C9B5D2B-26FC-4531-98D2-FD8F56C79EE5}"/>
    <dgm:cxn modelId="{659A2710-0105-4BDA-B160-C50BD2AB3AA6}" type="presOf" srcId="{3BA40E33-8335-440E-AF26-CA660A70025C}" destId="{2C34B3D8-D83F-4950-83EB-5EB2443AB384}" srcOrd="0" destOrd="0" presId="urn:microsoft.com/office/officeart/2005/8/layout/vList2"/>
    <dgm:cxn modelId="{D96A47C7-0CFB-45CC-9A5F-1B34338223F9}" type="presOf" srcId="{4C2CEA6D-540E-4C81-A347-6C8C18E80DB0}" destId="{60140A14-689E-453C-B79F-E856B7F6D5BA}" srcOrd="0" destOrd="0" presId="urn:microsoft.com/office/officeart/2005/8/layout/vList2"/>
    <dgm:cxn modelId="{7682F6D3-ADE7-4D9D-A729-13F5F2C56CA2}" type="presParOf" srcId="{60140A14-689E-453C-B79F-E856B7F6D5BA}" destId="{2C34B3D8-D83F-4950-83EB-5EB2443AB3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68B92B-23A7-4F58-9827-D9630CCACBE4}">
      <dsp:nvSpPr>
        <dsp:cNvPr id="0" name=""/>
        <dsp:cNvSpPr/>
      </dsp:nvSpPr>
      <dsp:spPr>
        <a:xfrm>
          <a:off x="0" y="0"/>
          <a:ext cx="4932039" cy="2571768"/>
        </a:xfrm>
        <a:prstGeom prst="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 179 </a:t>
          </a:r>
          <a:r>
            <a:rPr lang="ru-RU" sz="1800" b="1" kern="1200" dirty="0" smtClean="0">
              <a:solidFill>
                <a:schemeClr val="bg1"/>
              </a:solidFill>
            </a:rPr>
            <a:t>опасных производственных объектов </a:t>
          </a:r>
          <a:r>
            <a:rPr lang="ru-RU" sz="1800" b="1" kern="1200" dirty="0" err="1" smtClean="0">
              <a:solidFill>
                <a:schemeClr val="bg1"/>
              </a:solidFill>
            </a:rPr>
            <a:t>нефтегазодобычи</a:t>
          </a:r>
          <a:r>
            <a:rPr lang="ru-RU" sz="1800" b="1" kern="1200" dirty="0" smtClean="0">
              <a:solidFill>
                <a:schemeClr val="bg1"/>
              </a:solidFill>
            </a:rPr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из них: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17 </a:t>
          </a:r>
          <a:r>
            <a:rPr lang="ru-RU" sz="1800" b="1" kern="1200" dirty="0" smtClean="0">
              <a:solidFill>
                <a:schemeClr val="bg1"/>
              </a:solidFill>
            </a:rPr>
            <a:t>объектов магистрального трубопроводного транспорта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0" y="0"/>
        <a:ext cx="4932039" cy="25717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D0B2FD-A82B-4861-A715-D2A1684D9D20}">
      <dsp:nvSpPr>
        <dsp:cNvPr id="0" name=""/>
        <dsp:cNvSpPr/>
      </dsp:nvSpPr>
      <dsp:spPr>
        <a:xfrm rot="5400000">
          <a:off x="4345232" y="-816106"/>
          <a:ext cx="870797" cy="484635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Осуществляющие деятельность по эксплуатации  </a:t>
          </a:r>
          <a:r>
            <a:rPr lang="ru-RU" sz="3200" kern="1200" dirty="0" smtClean="0"/>
            <a:t>147 ОПО </a:t>
          </a:r>
          <a:endParaRPr lang="ru-RU" sz="3200" kern="1200" dirty="0"/>
        </a:p>
      </dsp:txBody>
      <dsp:txXfrm rot="-5400000">
        <a:off x="2357455" y="1214180"/>
        <a:ext cx="4803844" cy="785779"/>
      </dsp:txXfrm>
    </dsp:sp>
    <dsp:sp modelId="{E204AE36-89A9-494D-88AB-B1C9B758BC92}">
      <dsp:nvSpPr>
        <dsp:cNvPr id="0" name=""/>
        <dsp:cNvSpPr/>
      </dsp:nvSpPr>
      <dsp:spPr>
        <a:xfrm>
          <a:off x="257832" y="422595"/>
          <a:ext cx="1988834" cy="23182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ru-RU" sz="4400" kern="1200" dirty="0" smtClean="0"/>
            <a:t>72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предприятия</a:t>
          </a:r>
          <a:endParaRPr lang="ru-RU" sz="1600" kern="1200" dirty="0"/>
        </a:p>
      </dsp:txBody>
      <dsp:txXfrm>
        <a:off x="354919" y="519682"/>
        <a:ext cx="1794660" cy="21240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9ECAE2-944B-41B3-9CD3-A2FE7A32C5F6}">
      <dsp:nvSpPr>
        <dsp:cNvPr id="0" name=""/>
        <dsp:cNvSpPr/>
      </dsp:nvSpPr>
      <dsp:spPr>
        <a:xfrm>
          <a:off x="0" y="0"/>
          <a:ext cx="2807534" cy="962059"/>
        </a:xfrm>
        <a:prstGeom prst="downArrowCallou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II </a:t>
          </a:r>
          <a:r>
            <a:rPr lang="ru-RU" sz="1800" kern="1200" dirty="0" smtClean="0"/>
            <a:t>класс</a:t>
          </a:r>
          <a:endParaRPr lang="ru-RU" sz="1800" kern="1200" dirty="0"/>
        </a:p>
      </dsp:txBody>
      <dsp:txXfrm>
        <a:off x="0" y="0"/>
        <a:ext cx="2807534" cy="625117"/>
      </dsp:txXfrm>
    </dsp:sp>
    <dsp:sp modelId="{40505B4E-4D68-4453-A6FA-A7C54E148451}">
      <dsp:nvSpPr>
        <dsp:cNvPr id="0" name=""/>
        <dsp:cNvSpPr/>
      </dsp:nvSpPr>
      <dsp:spPr>
        <a:xfrm>
          <a:off x="3490660" y="0"/>
          <a:ext cx="2676374" cy="932857"/>
        </a:xfrm>
        <a:prstGeom prst="downArrowCallou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III </a:t>
          </a:r>
          <a:r>
            <a:rPr lang="ru-RU" sz="1800" kern="1200" dirty="0" smtClean="0"/>
            <a:t>класс</a:t>
          </a:r>
          <a:endParaRPr lang="ru-RU" sz="1800" kern="1200" dirty="0"/>
        </a:p>
      </dsp:txBody>
      <dsp:txXfrm>
        <a:off x="3490660" y="0"/>
        <a:ext cx="2676374" cy="6061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34B3D8-D83F-4950-83EB-5EB2443AB384}">
      <dsp:nvSpPr>
        <dsp:cNvPr id="0" name=""/>
        <dsp:cNvSpPr/>
      </dsp:nvSpPr>
      <dsp:spPr>
        <a:xfrm>
          <a:off x="353374" y="142049"/>
          <a:ext cx="3988371" cy="26347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298</a:t>
          </a:r>
          <a:r>
            <a:rPr lang="ru-RU" sz="2500" kern="1200" dirty="0" smtClean="0"/>
            <a:t> поднадзорных предприятий и организаций эксплуатируют </a:t>
          </a:r>
          <a:r>
            <a:rPr lang="ru-RU" sz="25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1372</a:t>
          </a:r>
          <a:r>
            <a:rPr lang="ru-RU" sz="25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ru-RU" sz="2500" kern="1200" dirty="0" smtClean="0"/>
            <a:t>грузоподъемных технических устройства</a:t>
          </a:r>
          <a:endParaRPr lang="ru-RU" sz="2500" kern="1200" dirty="0"/>
        </a:p>
      </dsp:txBody>
      <dsp:txXfrm>
        <a:off x="481990" y="270665"/>
        <a:ext cx="3731139" cy="23774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0.01323</cdr:x>
      <cdr:y>0</cdr:y>
    </cdr:from>
    <cdr:to>
      <cdr:x>0.99605</cdr:x>
      <cdr:y>0.37164</cdr:y>
    </cdr:to>
    <cdr:grpSp>
      <cdr:nvGrpSpPr>
        <cdr:cNvPr id="5" name="Группа 4"/>
        <cdr:cNvGrpSpPr/>
      </cdr:nvGrpSpPr>
      <cdr:grpSpPr>
        <a:xfrm xmlns:a="http://schemas.openxmlformats.org/drawingml/2006/main">
          <a:off x="113367" y="0"/>
          <a:ext cx="8421738" cy="1070442"/>
          <a:chOff x="2790039" y="-2817321"/>
          <a:chExt cx="4078236" cy="3722604"/>
        </a:xfrm>
        <a:solidFill xmlns:a="http://schemas.openxmlformats.org/drawingml/2006/main">
          <a:srgbClr val="00B050"/>
        </a:solidFill>
      </cdr:grpSpPr>
      <cdr:sp macro="" textlink="">
        <cdr:nvSpPr>
          <cdr:cNvPr id="7" name="Прямоугольник 6"/>
          <cdr:cNvSpPr/>
        </cdr:nvSpPr>
        <cdr:spPr>
          <a:xfrm xmlns:a="http://schemas.openxmlformats.org/drawingml/2006/main">
            <a:off x="2790039" y="-2817321"/>
            <a:ext cx="4078236" cy="3722604"/>
          </a:xfrm>
          <a:prstGeom xmlns:a="http://schemas.openxmlformats.org/drawingml/2006/main" prst="rect">
            <a:avLst/>
          </a:prstGeom>
          <a:grpFill xmlns:a="http://schemas.openxmlformats.org/drawingml/2006/main"/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spcFirstLastPara="0" vert="horz" wrap="square" lIns="60960" tIns="60960" rIns="60960" bIns="60960" numCol="1" spcCol="1270" anchor="ctr" anchorCtr="0">
            <a:noAutofit/>
          </a:bodyPr>
          <a:lstStyle xmlns:a="http://schemas.openxmlformats.org/drawingml/2006/main"/>
          <a:p xmlns:a="http://schemas.openxmlformats.org/drawingml/2006/main"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kern="1200" dirty="0" smtClean="0"/>
              <a:t>Проведено </a:t>
            </a:r>
            <a:r>
              <a:rPr lang="ru-RU" sz="3000" b="1" kern="1200" dirty="0" smtClean="0">
                <a:solidFill>
                  <a:srgbClr val="C00000"/>
                </a:solidFill>
              </a:rPr>
              <a:t>88</a:t>
            </a:r>
            <a:r>
              <a:rPr lang="ru-RU" sz="2000" b="1" kern="1200" dirty="0" smtClean="0"/>
              <a:t> </a:t>
            </a:r>
            <a:r>
              <a:rPr lang="ru-RU" sz="2000" b="1" kern="1200" baseline="0" dirty="0" smtClean="0"/>
              <a:t>проверок объектов капитального строительства</a:t>
            </a:r>
            <a:endParaRPr lang="ru-RU" sz="2000" b="1" kern="1200" dirty="0" smtClean="0"/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8D565-46C2-4263-B161-0144689A9C33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7F5E1-300F-4C82-A65F-154EA1536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41591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FA90A-28FE-48A4-B392-ACF63FEE6D81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F3CD6-221B-470D-BE2A-ACB23D243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8328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F3CD6-221B-470D-BE2A-ACB23D243D44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AF3CD6-221B-470D-BE2A-ACB23D243D44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29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F3CD6-221B-470D-BE2A-ACB23D243D44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F3CD6-221B-470D-BE2A-ACB23D243D44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DC42E1-7DCD-4D4E-B3F6-9B22C3BDDD33}" type="datetime1">
              <a:rPr lang="ru-RU" smtClean="0"/>
              <a:t>11.03.2021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FF7862-397C-4EE2-8BB1-FDC4CCB855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6EC98F-5AC0-40F2-B01D-14491860508B}" type="datetime1">
              <a:rPr lang="ru-RU" smtClean="0"/>
              <a:t>11.03.2021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A68DC-1E83-4A13-8EA2-2FEF0D6E82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F963D9-F9F9-44F1-9C21-77E39406E4DA}" type="datetime1">
              <a:rPr lang="ru-RU" smtClean="0"/>
              <a:t>11.03.2021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077987-B883-4555-9E85-803E5A3812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555AED-9117-4B10-B394-B7693F4AF74D}" type="datetime1">
              <a:rPr lang="ru-RU" smtClean="0"/>
              <a:t>11.03.2021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4F50C-4174-4D72-8302-ED7CD010EE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1B3C94-36AF-4E71-8259-05FBA06F863E}" type="datetime1">
              <a:rPr lang="ru-RU" smtClean="0"/>
              <a:t>11.03.2021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F88C4-327F-4EA3-9F4A-3844CFDE91A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9C0A89-9598-422B-8109-8A31665E3ACB}" type="datetime1">
              <a:rPr lang="ru-RU" smtClean="0"/>
              <a:t>11.03.2021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AA7C07-8187-4527-9128-7DAF217BA1E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65CF2A-8380-4374-A460-19D57AA71FEB}" type="datetime1">
              <a:rPr lang="ru-RU" smtClean="0"/>
              <a:t>11.03.2021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ABAA2-B038-46F8-BA50-7D2301A178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E42341-B73F-4595-B3EB-BAEDE59ECCA8}" type="datetime1">
              <a:rPr lang="ru-RU" smtClean="0"/>
              <a:t>11.03.2021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4FE5CE-7222-401D-AEC8-1F9D4E8648C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F532EB-836A-4D96-8F4F-9753C33CEDEE}" type="datetime1">
              <a:rPr lang="ru-RU" smtClean="0"/>
              <a:t>11.03.2021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0DFE5A-F14A-4232-8624-326CC790D0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317779-C4EB-4D41-B59D-9CE991DDB322}" type="datetime1">
              <a:rPr lang="ru-RU" smtClean="0"/>
              <a:t>11.03.2021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72B25-8660-4A17-B055-C830D61AB1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3D3D81-C93C-4726-9EFD-BA7DD931C77D}" type="datetime1">
              <a:rPr lang="ru-RU" smtClean="0"/>
              <a:t>11.03.2021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7E379573-9D30-4F76-B55E-5E10F3D17F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1BF67FD8-82FA-42DD-8507-DD23299BC1C9}" type="datetime1">
              <a:rPr lang="ru-RU" smtClean="0"/>
              <a:t>11.03.2021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11E8ED10-B920-41DD-BF41-C607B3DC5FC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4929198"/>
            <a:ext cx="2417534" cy="1392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3861048"/>
            <a:ext cx="7772400" cy="1969217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200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2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br>
              <a:rPr lang="ru-RU" sz="22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ДОКЛАД О ПРАВОПРИМЕНИТЕЛЬНОЙ ПРАКТИКИ</a:t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КОНТРОЛЬНО-НАДЗОРНОЙ ДЕЯТЕЛЬНОСТИ В САХАЛИНСКОМ УПРАВЛЕНИИ ФЕДЕРАЛЬНОЙ СЛУЖБЫ ПО ЭКОЛОГИЧЕСКОМУ, ТЕХНОЛОГИЧЕСКОМУ И АТОМНОМУ НАДЗОРУ</a:t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 В ОБЛАСТИ ПРОМЫШЛЕННОЙ БЕЗОПАСНОСТИ ЗА   </a:t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12 МЕСЯЦЕВ 2020 г.</a:t>
            </a:r>
            <a:r>
              <a:rPr lang="ru-RU" sz="27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7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i="1" dirty="0" smtClean="0">
                <a:solidFill>
                  <a:schemeClr val="accent4">
                    <a:lumMod val="75000"/>
                  </a:schemeClr>
                </a:solidFill>
              </a:rPr>
              <a:t>(со статистикой типовых и массовых нарушений обязательных требований с возможными мероприятиями по их устранению)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FF7862-397C-4EE2-8BB1-FDC4CCB8555F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pic>
        <p:nvPicPr>
          <p:cNvPr id="6" name="Рисунок 5" descr="Рисунок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7" y="4786322"/>
            <a:ext cx="2445359" cy="1571636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12500"/>
          </a:effectLst>
        </p:spPr>
      </p:pic>
      <p:pic>
        <p:nvPicPr>
          <p:cNvPr id="8" name="Рисунок 7" descr="Рисунок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5000636"/>
            <a:ext cx="2202142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140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3" descr="napolneniye-ballonov-kislorodom.jpg"/>
          <p:cNvPicPr>
            <a:picLocks noChangeAspect="1"/>
          </p:cNvPicPr>
          <p:nvPr/>
        </p:nvPicPr>
        <p:blipFill>
          <a:blip r:embed="rId2" cstate="print">
            <a:lum bright="68000" contrast="-18000"/>
          </a:blip>
          <a:srcRect/>
          <a:stretch>
            <a:fillRect/>
          </a:stretch>
        </p:blipFill>
        <p:spPr bwMode="auto">
          <a:xfrm>
            <a:off x="0" y="928688"/>
            <a:ext cx="9144000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692696"/>
            <a:ext cx="8229600" cy="50405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Взрывоопасные и химически опасные производства и объекты спецхимии</a:t>
            </a:r>
            <a:endParaRPr lang="ru-RU" sz="2000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625" y="1556792"/>
            <a:ext cx="8543925" cy="4824536"/>
          </a:xfrm>
        </p:spPr>
        <p:txBody>
          <a:bodyPr>
            <a:normAutofit fontScale="92500" lnSpcReduction="10000"/>
          </a:bodyPr>
          <a:lstStyle/>
          <a:p>
            <a:pPr marL="452437" indent="-342900" eaLnBrk="1" hangingPunct="1">
              <a:lnSpc>
                <a:spcPct val="150000"/>
              </a:lnSpc>
              <a:buFont typeface="Wingdings 3" pitchFamily="18" charset="2"/>
              <a:buNone/>
              <a:defRPr/>
            </a:pPr>
            <a:r>
              <a:rPr lang="ru-RU" sz="1700" dirty="0" smtClean="0"/>
              <a:t>50 предприятий, эксплуатирующие взрывопожароопасные и химически</a:t>
            </a:r>
          </a:p>
          <a:p>
            <a:pPr marL="452437" indent="-342900" eaLnBrk="1" hangingPunct="1">
              <a:lnSpc>
                <a:spcPct val="150000"/>
              </a:lnSpc>
              <a:buFont typeface="Wingdings 3" pitchFamily="18" charset="2"/>
              <a:buNone/>
              <a:defRPr/>
            </a:pPr>
            <a:r>
              <a:rPr lang="ru-RU" sz="1700" dirty="0" smtClean="0"/>
              <a:t>опасные производственные объекты</a:t>
            </a:r>
          </a:p>
          <a:p>
            <a:pPr eaLnBrk="1" hangingPunct="1">
              <a:lnSpc>
                <a:spcPct val="150000"/>
              </a:lnSpc>
              <a:buNone/>
              <a:defRPr/>
            </a:pPr>
            <a:r>
              <a:rPr lang="ru-RU" sz="1700" dirty="0" smtClean="0"/>
              <a:t>К химически опасным производственным объектам относятся: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sz="1700" dirty="0" smtClean="0"/>
              <a:t>установки получения продуктов разделения воздуха;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sz="1700" dirty="0" smtClean="0"/>
              <a:t>установки наполнения баллонов,  площадка установки (ацетиленовой);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sz="1700" dirty="0" smtClean="0"/>
              <a:t>углекислотные станции;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sz="1700" dirty="0" smtClean="0"/>
              <a:t>кислородный наполнительный пункт;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sz="1700" dirty="0" smtClean="0"/>
              <a:t>склады и объекты использования токсичных веществ (метанол, кислоты, щелочи, этиленгликоль и др.) и  предприятия, использующие (хранящие)  для обеззараживания воды  жидкий хлор;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sz="1700" dirty="0" smtClean="0"/>
              <a:t>  в объектах нефтегазодобывающей промышленности (система  регенерации </a:t>
            </a:r>
            <a:r>
              <a:rPr lang="ru-RU" sz="1700" dirty="0" err="1" smtClean="0"/>
              <a:t>моноэтиленгликоля</a:t>
            </a:r>
            <a:r>
              <a:rPr lang="ru-RU" sz="1700" dirty="0" smtClean="0"/>
              <a:t>, хранения метанола и т.д.).</a:t>
            </a:r>
          </a:p>
          <a:p>
            <a:pPr eaLnBrk="1" hangingPunct="1">
              <a:defRPr/>
            </a:pPr>
            <a:endParaRPr lang="ru-RU" sz="1700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4F50C-4174-4D72-8302-ED7CD010EE71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3" descr="1-103.jpg"/>
          <p:cNvPicPr>
            <a:picLocks noChangeAspect="1"/>
          </p:cNvPicPr>
          <p:nvPr/>
        </p:nvPicPr>
        <p:blipFill>
          <a:blip r:embed="rId2" cstate="print">
            <a:lum bright="62000" contrast="-48000"/>
          </a:blip>
          <a:srcRect/>
          <a:stretch>
            <a:fillRect/>
          </a:stretch>
        </p:blipFill>
        <p:spPr bwMode="auto">
          <a:xfrm>
            <a:off x="0" y="1988840"/>
            <a:ext cx="914400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188640"/>
            <a:ext cx="8229600" cy="345638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 smtClean="0"/>
              <a:t>Аварии и инциденты на объектах взрывоопасных и химически опасных производствах и объектах спецхимии</a:t>
            </a:r>
            <a:br>
              <a:rPr lang="ru-RU" sz="2400" b="1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За 12 месяцев 2020  года инцидентов, аварий и несчастных случаев на объектах зафиксировано не было.</a:t>
            </a:r>
            <a:b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400" dirty="0" smtClean="0">
                <a:effectLst/>
              </a:rPr>
              <a:t>.</a:t>
            </a:r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endParaRPr lang="ru-RU" sz="2400" dirty="0"/>
          </a:p>
        </p:txBody>
      </p:sp>
      <p:sp>
        <p:nvSpPr>
          <p:cNvPr id="43011" name="Содержимое 1"/>
          <p:cNvSpPr>
            <a:spLocks noGrp="1"/>
          </p:cNvSpPr>
          <p:nvPr>
            <p:ph idx="1"/>
          </p:nvPr>
        </p:nvSpPr>
        <p:spPr>
          <a:xfrm>
            <a:off x="251520" y="4437112"/>
            <a:ext cx="8215338" cy="288032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2200" dirty="0"/>
              <a:t> </a:t>
            </a:r>
            <a:r>
              <a:rPr lang="ru-RU" sz="2200" dirty="0" smtClean="0"/>
              <a:t>           </a:t>
            </a: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За 2020 </a:t>
            </a:r>
            <a:r>
              <a:rPr lang="ru-RU" sz="6200" dirty="0"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6200" dirty="0">
                <a:latin typeface="Times New Roman" pitchFamily="18" charset="0"/>
                <a:cs typeface="Times New Roman" pitchFamily="18" charset="0"/>
              </a:rPr>
              <a:t>проверки  организаций эксплуатирующих химически опасные производственные объекты: </a:t>
            </a:r>
            <a:endParaRPr lang="ru-RU" sz="6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плановых </a:t>
            </a:r>
            <a:r>
              <a:rPr lang="ru-RU" sz="6200" dirty="0">
                <a:latin typeface="Times New Roman" pitchFamily="18" charset="0"/>
                <a:cs typeface="Times New Roman" pitchFamily="18" charset="0"/>
              </a:rPr>
              <a:t>проверок </a:t>
            </a: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 -2</a:t>
            </a:r>
          </a:p>
          <a:p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внеплановых </a:t>
            </a:r>
            <a:r>
              <a:rPr lang="ru-RU" sz="6200" dirty="0">
                <a:latin typeface="Times New Roman" pitchFamily="18" charset="0"/>
                <a:cs typeface="Times New Roman" pitchFamily="18" charset="0"/>
              </a:rPr>
              <a:t>проверок </a:t>
            </a: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 - 1</a:t>
            </a:r>
          </a:p>
          <a:p>
            <a:pPr marL="0" indent="0">
              <a:buNone/>
            </a:pP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</a:p>
          <a:p>
            <a:pPr marL="0" indent="0">
              <a:buNone/>
            </a:pPr>
            <a:endParaRPr lang="ru-RU" sz="6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Нарушений </a:t>
            </a:r>
            <a:r>
              <a:rPr lang="ru-RU" sz="6200" dirty="0">
                <a:latin typeface="Times New Roman" pitchFamily="18" charset="0"/>
                <a:cs typeface="Times New Roman" pitchFamily="18" charset="0"/>
              </a:rPr>
              <a:t>требований промышленной безопасности в ходе проверок не выявлено. </a:t>
            </a:r>
          </a:p>
          <a:p>
            <a:pPr marL="363538" algn="just" defTabSz="912813" eaLnBrk="1" hangingPunct="1">
              <a:buNone/>
            </a:pP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pPr marL="450850" indent="-342900" algn="just" defTabSz="912813" eaLnBrk="1" hangingPunct="1">
              <a:buFontTx/>
              <a:buChar char="-"/>
            </a:pP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 marL="363538" algn="ctr" defTabSz="912813" eaLnBrk="1" hangingPunct="1">
              <a:buNone/>
            </a:pP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4F50C-4174-4D72-8302-ED7CD010EE71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5" descr="977d1736ceeb2420c97315100a42e620.jpg"/>
          <p:cNvPicPr>
            <a:picLocks noChangeAspect="1"/>
          </p:cNvPicPr>
          <p:nvPr/>
        </p:nvPicPr>
        <p:blipFill>
          <a:blip r:embed="rId2" cstate="print">
            <a:lum bright="54000" contrast="-52000"/>
          </a:blip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Содержимое 1"/>
          <p:cNvSpPr>
            <a:spLocks noGrp="1"/>
          </p:cNvSpPr>
          <p:nvPr>
            <p:ph idx="1"/>
          </p:nvPr>
        </p:nvSpPr>
        <p:spPr>
          <a:xfrm>
            <a:off x="285720" y="1700808"/>
            <a:ext cx="8422086" cy="2664296"/>
          </a:xfrm>
        </p:spPr>
        <p:txBody>
          <a:bodyPr>
            <a:normAutofit/>
          </a:bodyPr>
          <a:lstStyle/>
          <a:p>
            <a:pPr marL="363538" algn="just" defTabSz="912813" eaLnBrk="1" hangingPunct="1">
              <a:buNone/>
            </a:pPr>
            <a:r>
              <a:rPr lang="ru-RU" sz="2000" dirty="0" smtClean="0"/>
              <a:t>  </a:t>
            </a:r>
          </a:p>
          <a:p>
            <a:pPr marL="363538" algn="just" defTabSz="912813" eaLnBrk="1" hangingPunct="1">
              <a:buNone/>
            </a:pPr>
            <a:r>
              <a:rPr lang="ru-RU" sz="2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19 </a:t>
            </a:r>
            <a:r>
              <a:rPr lang="ru-RU" sz="2000" dirty="0" smtClean="0"/>
              <a:t>организаций, эксплуатирующих </a:t>
            </a:r>
            <a:r>
              <a:rPr lang="ru-RU" sz="2000" b="1" dirty="0" smtClean="0"/>
              <a:t>38</a:t>
            </a:r>
            <a:r>
              <a:rPr lang="ru-RU" sz="2000" dirty="0" smtClean="0"/>
              <a:t> опасных производственных объекта</a:t>
            </a:r>
            <a:endParaRPr lang="ru-RU" dirty="0" smtClean="0"/>
          </a:p>
          <a:p>
            <a:pPr marL="89218" indent="0" defTabSz="912813" eaLnBrk="1" hangingPunct="1">
              <a:buNone/>
            </a:pPr>
            <a:endParaRPr lang="ru-RU" dirty="0" smtClean="0"/>
          </a:p>
          <a:p>
            <a:pPr marL="89218" indent="0" defTabSz="912813" eaLnBrk="1" hangingPunct="1">
              <a:buNone/>
            </a:pPr>
            <a:endParaRPr lang="ru-RU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4F50C-4174-4D72-8302-ED7CD010EE71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42910" y="4500570"/>
            <a:ext cx="81775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За 12 месяцев 2020 года на подконтрольных Управлению предприятиях инцидентов, аварий и несчастных случаев допущено не было. </a:t>
            </a:r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457200" y="836712"/>
            <a:ext cx="8507288" cy="66347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Объекты нефтехимической и нефтеперерабатывающей промышленности</a:t>
            </a:r>
            <a:endParaRPr lang="ru-RU" sz="2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3" descr="ImageGen(1).jpg"/>
          <p:cNvPicPr>
            <a:picLocks noChangeAspect="1"/>
          </p:cNvPicPr>
          <p:nvPr/>
        </p:nvPicPr>
        <p:blipFill>
          <a:blip r:embed="rId2" cstate="print">
            <a:lum bright="78000" contrast="-46000"/>
          </a:blip>
          <a:srcRect/>
          <a:stretch>
            <a:fillRect/>
          </a:stretch>
        </p:blipFill>
        <p:spPr bwMode="auto">
          <a:xfrm>
            <a:off x="0" y="2564904"/>
            <a:ext cx="9144000" cy="4507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980728"/>
            <a:ext cx="8229600" cy="936104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000" b="1" dirty="0" smtClean="0"/>
              <a:t>Проблемы, связанные с обеспечением безопасности и противоаварийной устойчивости поднадзорных предприятий:</a:t>
            </a:r>
            <a:endParaRPr lang="ru-RU" sz="2000" b="1" dirty="0"/>
          </a:p>
        </p:txBody>
      </p:sp>
      <p:sp>
        <p:nvSpPr>
          <p:cNvPr id="48131" name="Содержимое 1"/>
          <p:cNvSpPr>
            <a:spLocks noGrp="1"/>
          </p:cNvSpPr>
          <p:nvPr>
            <p:ph idx="1"/>
          </p:nvPr>
        </p:nvSpPr>
        <p:spPr>
          <a:xfrm>
            <a:off x="500063" y="2564904"/>
            <a:ext cx="8358187" cy="3746996"/>
          </a:xfrm>
        </p:spPr>
        <p:txBody>
          <a:bodyPr/>
          <a:lstStyle/>
          <a:p>
            <a:r>
              <a:rPr lang="ru-RU" sz="1600" dirty="0" smtClean="0"/>
              <a:t>эксплуатируется </a:t>
            </a:r>
            <a:r>
              <a:rPr lang="ru-RU" sz="1600" dirty="0"/>
              <a:t>устаревшее оборудование, в частности оборудование, отработавшее нормативный срок службы, которое в процессе эксплуатации проходит периодическое освидетельствование в целях дальнейшей безопасной эксплуатации, а также продления срока службы. Модернизация устаревшего оборудования происходит очень медленно, в связи с отсутствие финансирования со стороны собственников и арендаторов опасных производственных объектов. </a:t>
            </a:r>
          </a:p>
          <a:p>
            <a:pPr marL="107950" indent="0" algn="just" defTabSz="912813" eaLnBrk="1" hangingPunct="1">
              <a:buNone/>
            </a:pPr>
            <a:endParaRPr lang="ru-RU" sz="1600" dirty="0"/>
          </a:p>
          <a:p>
            <a:pPr marL="107950" indent="0" algn="ctr" defTabSz="912813" eaLnBrk="1" hangingPunct="1">
              <a:buNone/>
            </a:pPr>
            <a:endParaRPr lang="ru-RU" sz="2000" b="1" dirty="0" smtClean="0"/>
          </a:p>
          <a:p>
            <a:pPr marL="107950" indent="0" algn="ctr" defTabSz="912813" eaLnBrk="1" hangingPunct="1">
              <a:buNone/>
            </a:pPr>
            <a:r>
              <a:rPr lang="ru-RU" sz="2000" b="1" dirty="0" smtClean="0"/>
              <a:t>ПРОВЕРКИ</a:t>
            </a:r>
          </a:p>
          <a:p>
            <a:r>
              <a:rPr lang="ru-RU" sz="2000" dirty="0"/>
              <a:t>За </a:t>
            </a:r>
            <a:r>
              <a:rPr lang="ru-RU" sz="2000" dirty="0" smtClean="0"/>
              <a:t>2020 г. </a:t>
            </a:r>
            <a:r>
              <a:rPr lang="ru-RU" sz="2000" dirty="0"/>
              <a:t>было проведено </a:t>
            </a:r>
            <a:r>
              <a:rPr lang="ru-RU" sz="2000" b="1" dirty="0" smtClean="0"/>
              <a:t>3</a:t>
            </a:r>
            <a:r>
              <a:rPr lang="ru-RU" sz="2000" dirty="0" smtClean="0"/>
              <a:t> проверки. </a:t>
            </a:r>
          </a:p>
          <a:p>
            <a:pPr marL="0" indent="0" algn="ctr">
              <a:buNone/>
            </a:pPr>
            <a:r>
              <a:rPr lang="ru-RU" sz="2000" dirty="0" smtClean="0"/>
              <a:t>В </a:t>
            </a:r>
            <a:r>
              <a:rPr lang="ru-RU" sz="2000" dirty="0"/>
              <a:t>ходе проверок нарушений требований промышленной безопасности не выявлено.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4F50C-4174-4D72-8302-ED7CD010EE71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18" descr="1859.jpg"/>
          <p:cNvPicPr>
            <a:picLocks noChangeAspect="1"/>
          </p:cNvPicPr>
          <p:nvPr/>
        </p:nvPicPr>
        <p:blipFill>
          <a:blip r:embed="rId2" cstate="print">
            <a:lum bright="66000" contrast="16000"/>
          </a:blip>
          <a:srcRect/>
          <a:stretch>
            <a:fillRect/>
          </a:stretch>
        </p:blipFill>
        <p:spPr bwMode="auto">
          <a:xfrm>
            <a:off x="0" y="1143000"/>
            <a:ext cx="9143999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200" b="1" dirty="0" smtClean="0"/>
              <a:t>Угольная промышленность</a:t>
            </a:r>
            <a:endParaRPr lang="ru-RU" sz="3200" b="1" dirty="0"/>
          </a:p>
        </p:txBody>
      </p:sp>
      <p:sp>
        <p:nvSpPr>
          <p:cNvPr id="49155" name="Содержимое 1"/>
          <p:cNvSpPr>
            <a:spLocks noGrp="1"/>
          </p:cNvSpPr>
          <p:nvPr>
            <p:ph idx="1"/>
          </p:nvPr>
        </p:nvSpPr>
        <p:spPr>
          <a:xfrm>
            <a:off x="142875" y="4293096"/>
            <a:ext cx="8893621" cy="2016224"/>
          </a:xfrm>
        </p:spPr>
        <p:txBody>
          <a:bodyPr>
            <a:normAutofit/>
          </a:bodyPr>
          <a:lstStyle/>
          <a:p>
            <a:pPr marL="89218" indent="0" defTabSz="912813">
              <a:buNone/>
            </a:pPr>
            <a:endParaRPr lang="ru-RU" sz="2400" dirty="0"/>
          </a:p>
          <a:p>
            <a:pPr marL="0" indent="0" algn="ctr">
              <a:buNone/>
            </a:pPr>
            <a:r>
              <a:rPr lang="ru-RU" sz="2000" dirty="0">
                <a:solidFill>
                  <a:srgbClr val="FF0000"/>
                </a:solidFill>
              </a:rPr>
              <a:t>Аварий, несчастных случаев в поднадзорных угледобывающих предприятиях за 12 месяцев 2020 года  не зафиксировано.</a:t>
            </a:r>
          </a:p>
          <a:p>
            <a:pPr marL="89218" indent="0" algn="ctr" defTabSz="912813">
              <a:buNone/>
            </a:pPr>
            <a:endParaRPr lang="ru-RU" sz="2000" dirty="0" smtClean="0">
              <a:solidFill>
                <a:srgbClr val="FF0000"/>
              </a:solidFill>
            </a:endParaRPr>
          </a:p>
          <a:p>
            <a:pPr marL="363538" defTabSz="912813"/>
            <a:endParaRPr lang="ru-RU" dirty="0" smtClean="0"/>
          </a:p>
          <a:p>
            <a:pPr marL="363538" defTabSz="912813">
              <a:buFont typeface="Wingdings 3" pitchFamily="18" charset="2"/>
              <a:buNone/>
            </a:pP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4F50C-4174-4D72-8302-ED7CD010EE71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702499"/>
              </p:ext>
            </p:extLst>
          </p:nvPr>
        </p:nvGraphicFramePr>
        <p:xfrm>
          <a:off x="1357289" y="1772816"/>
          <a:ext cx="6429420" cy="149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Блок-схема: альтернативный процесс 7"/>
          <p:cNvSpPr/>
          <p:nvPr/>
        </p:nvSpPr>
        <p:spPr>
          <a:xfrm>
            <a:off x="1403648" y="2960368"/>
            <a:ext cx="2736304" cy="90068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15 разрезов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860032" y="2985618"/>
            <a:ext cx="2880320" cy="875429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- 6 разрезов 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- 1 площадка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обогащения угля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0DFE5A-F14A-4232-8624-326CC790D05F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260649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Горнорудная и нерудная промышленность</a:t>
            </a:r>
            <a:endParaRPr lang="ru-RU" dirty="0"/>
          </a:p>
        </p:txBody>
      </p:sp>
      <p:sp>
        <p:nvSpPr>
          <p:cNvPr id="6" name="Блок-схема: данные 5"/>
          <p:cNvSpPr/>
          <p:nvPr/>
        </p:nvSpPr>
        <p:spPr>
          <a:xfrm>
            <a:off x="630118" y="692696"/>
            <a:ext cx="6174130" cy="864096"/>
          </a:xfrm>
          <a:prstGeom prst="flowChartInputOutpu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dirty="0"/>
              <a:t>30</a:t>
            </a:r>
            <a:r>
              <a:rPr lang="ru-RU" dirty="0"/>
              <a:t> предприятий горнорудной и нерудной промышленности </a:t>
            </a:r>
          </a:p>
        </p:txBody>
      </p:sp>
      <p:sp>
        <p:nvSpPr>
          <p:cNvPr id="7" name="Блок-схема: данные 6"/>
          <p:cNvSpPr/>
          <p:nvPr/>
        </p:nvSpPr>
        <p:spPr>
          <a:xfrm>
            <a:off x="2339752" y="1700808"/>
            <a:ext cx="6696744" cy="864096"/>
          </a:xfrm>
          <a:prstGeom prst="flowChartInputOutpu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dirty="0"/>
              <a:t>40 </a:t>
            </a:r>
            <a:r>
              <a:rPr lang="ru-RU" dirty="0"/>
              <a:t>опасных производственных </a:t>
            </a:r>
            <a:r>
              <a:rPr lang="ru-RU" sz="2000" dirty="0"/>
              <a:t>объекта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1804" y="5589240"/>
            <a:ext cx="8298668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12 месяцев 2020 года проведено:</a:t>
            </a:r>
          </a:p>
          <a:p>
            <a:pPr marL="274320" lvl="0" indent="-274320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внеплановые проверки по ранее выданным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предписаниям, нарушений не выявлено;</a:t>
            </a:r>
          </a:p>
          <a:p>
            <a:pPr marL="274320" lvl="0" indent="-274320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внеплановая документарная проверка,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выявлено нарушение, возбуждено два административных дела по ч.1 ст.9.1, наложены взыскания в виде предупреждения.</a:t>
            </a:r>
          </a:p>
        </p:txBody>
      </p:sp>
    </p:spTree>
    <p:extLst>
      <p:ext uri="{BB962C8B-B14F-4D97-AF65-F5344CB8AC3E}">
        <p14:creationId xmlns:p14="http://schemas.microsoft.com/office/powerpoint/2010/main" val="72191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Маркшейдерский надзор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Сахалинским управлением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</a:rPr>
              <a:t>Ростехнадзора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в 2020 году было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рассмотрено:</a:t>
            </a:r>
          </a:p>
          <a:p>
            <a:r>
              <a:rPr lang="ru-RU" sz="2400" dirty="0" smtClean="0"/>
              <a:t> </a:t>
            </a:r>
            <a:r>
              <a:rPr lang="ru-RU" sz="2400" b="1" dirty="0"/>
              <a:t>124 плана развития горных работ </a:t>
            </a:r>
            <a:r>
              <a:rPr lang="ru-RU" sz="2400" dirty="0"/>
              <a:t>(122 - согласовано, </a:t>
            </a:r>
            <a:r>
              <a:rPr lang="ru-RU" sz="2400" dirty="0" smtClean="0"/>
              <a:t>     2 </a:t>
            </a:r>
            <a:r>
              <a:rPr lang="ru-RU" sz="2400" dirty="0"/>
              <a:t>- отказано в согласовании</a:t>
            </a:r>
            <a:r>
              <a:rPr lang="ru-RU" sz="2400" dirty="0" smtClean="0"/>
              <a:t>).</a:t>
            </a:r>
          </a:p>
          <a:p>
            <a:endParaRPr lang="ru-RU" sz="2400" dirty="0" smtClean="0"/>
          </a:p>
          <a:p>
            <a:r>
              <a:rPr lang="ru-RU" sz="2400" b="1" dirty="0"/>
              <a:t>22 заявления на выдачу горных отводов</a:t>
            </a:r>
            <a:r>
              <a:rPr lang="ru-RU" sz="2400" dirty="0"/>
              <a:t>, из них 14 горных отводов выдано, в 8 случаях отказано по причине несоответствия поданных документов </a:t>
            </a:r>
            <a:r>
              <a:rPr lang="ru-RU" sz="2400" dirty="0" smtClean="0"/>
              <a:t>регламенту.</a:t>
            </a:r>
          </a:p>
          <a:p>
            <a:endParaRPr lang="ru-RU" sz="2400" dirty="0"/>
          </a:p>
          <a:p>
            <a:r>
              <a:rPr lang="ru-RU" sz="2400" dirty="0" smtClean="0"/>
              <a:t>По </a:t>
            </a:r>
            <a:r>
              <a:rPr lang="ru-RU" sz="2400" dirty="0"/>
              <a:t>результатам согласования планов развития горных работ было </a:t>
            </a:r>
            <a:r>
              <a:rPr lang="ru-RU" sz="2400" b="1" dirty="0"/>
              <a:t>возбуждено 5</a:t>
            </a:r>
            <a:r>
              <a:rPr lang="ru-RU" sz="2400" b="1" dirty="0" smtClean="0"/>
              <a:t> </a:t>
            </a:r>
            <a:r>
              <a:rPr lang="ru-RU" sz="2400" b="1" dirty="0"/>
              <a:t>административных дел</a:t>
            </a:r>
            <a:r>
              <a:rPr lang="ru-RU" sz="2400" dirty="0"/>
              <a:t>.</a:t>
            </a:r>
          </a:p>
          <a:p>
            <a:pPr marL="0" indent="0">
              <a:buNone/>
            </a:pPr>
            <a:endParaRPr lang="ru-RU" dirty="0"/>
          </a:p>
          <a:p>
            <a:pPr lvl="1"/>
            <a:endParaRPr lang="ru-RU" sz="2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4F50C-4174-4D72-8302-ED7CD010EE71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755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836712"/>
            <a:ext cx="8320438" cy="50405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4F50C-4174-4D72-8302-ED7CD010EE71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56324" name="TextBox 4"/>
          <p:cNvSpPr txBox="1">
            <a:spLocks noChangeArrowheads="1"/>
          </p:cNvSpPr>
          <p:nvPr/>
        </p:nvSpPr>
        <p:spPr bwMode="auto">
          <a:xfrm>
            <a:off x="285720" y="1643050"/>
            <a:ext cx="871537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В настоящее время зарегистрировано  1302 единицы </a:t>
            </a:r>
            <a:r>
              <a:rPr lang="ru-RU" sz="2000" dirty="0"/>
              <a:t>оборудования, работающего под </a:t>
            </a:r>
            <a:r>
              <a:rPr lang="ru-RU" sz="2000" dirty="0" smtClean="0"/>
              <a:t>давлением.</a:t>
            </a:r>
          </a:p>
          <a:p>
            <a:pPr algn="just"/>
            <a:endParaRPr lang="ru-RU" sz="2000" dirty="0" smtClean="0"/>
          </a:p>
          <a:p>
            <a:pPr algn="just"/>
            <a:endParaRPr lang="ru-RU" sz="2000" dirty="0"/>
          </a:p>
          <a:p>
            <a:pPr algn="just"/>
            <a:endParaRPr lang="ru-RU" sz="2000" dirty="0" smtClean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</p:txBody>
      </p:sp>
      <p:pic>
        <p:nvPicPr>
          <p:cNvPr id="5" name="Рисунок 3" descr="davleniye.jpg"/>
          <p:cNvPicPr>
            <a:picLocks noChangeAspect="1"/>
          </p:cNvPicPr>
          <p:nvPr/>
        </p:nvPicPr>
        <p:blipFill>
          <a:blip r:embed="rId2" cstate="print">
            <a:lum bright="32000" contrast="48000"/>
          </a:blip>
          <a:srcRect/>
          <a:stretch>
            <a:fillRect/>
          </a:stretch>
        </p:blipFill>
        <p:spPr bwMode="auto">
          <a:xfrm>
            <a:off x="0" y="2420888"/>
            <a:ext cx="9144000" cy="486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692697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Объекты, на которых используется оборудование, работающее под давлением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0DFE5A-F14A-4232-8624-326CC790D05F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61958524"/>
              </p:ext>
            </p:extLst>
          </p:nvPr>
        </p:nvGraphicFramePr>
        <p:xfrm>
          <a:off x="251521" y="908720"/>
          <a:ext cx="4896543" cy="3196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01008"/>
            <a:ext cx="4752528" cy="2736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89240" y="1268761"/>
            <a:ext cx="33032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77 поднадзорных Управлению предприятиях </a:t>
            </a:r>
          </a:p>
        </p:txBody>
      </p:sp>
    </p:spTree>
    <p:extLst>
      <p:ext uri="{BB962C8B-B14F-4D97-AF65-F5344CB8AC3E}">
        <p14:creationId xmlns:p14="http://schemas.microsoft.com/office/powerpoint/2010/main" val="240124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4348" y="785794"/>
            <a:ext cx="7943848" cy="92869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b="1" dirty="0"/>
              <a:t>Объекты, на которых используются стационарно установленные грузоподъемные механизмы и подъемные сооружения</a:t>
            </a:r>
            <a:br>
              <a:rPr lang="ru-RU" sz="2000" b="1" dirty="0"/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0756370"/>
              </p:ext>
            </p:extLst>
          </p:nvPr>
        </p:nvGraphicFramePr>
        <p:xfrm>
          <a:off x="4100130" y="1988840"/>
          <a:ext cx="4341746" cy="3802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4F50C-4174-4D72-8302-ED7CD010EE71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2050" name="Picture 2" descr="https://m-rent.ru/site_images/goods/original/img_2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3912369" cy="383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Цели: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– обеспечение единства практики применения </a:t>
            </a:r>
            <a:r>
              <a:rPr lang="ru-RU" sz="2000" dirty="0" err="1"/>
              <a:t>Ростехнадзором</a:t>
            </a:r>
            <a:r>
              <a:rPr lang="ru-RU" sz="2000" dirty="0"/>
              <a:t> федеральных законов и иных нормативных правовых актов Российской Федерации</a:t>
            </a:r>
            <a:r>
              <a:rPr lang="ru-RU" sz="2000" dirty="0" smtClean="0"/>
              <a:t>;</a:t>
            </a:r>
          </a:p>
          <a:p>
            <a:endParaRPr lang="ru-RU" sz="2000" dirty="0"/>
          </a:p>
          <a:p>
            <a:r>
              <a:rPr lang="ru-RU" sz="2000" dirty="0"/>
              <a:t>- обеспечение доступности сведений о правоприменительной практике путем их публикации для сведения поднадзорных субъектов</a:t>
            </a:r>
            <a:r>
              <a:rPr lang="ru-RU" sz="2000" dirty="0" smtClean="0"/>
              <a:t>;</a:t>
            </a:r>
          </a:p>
          <a:p>
            <a:endParaRPr lang="ru-RU" sz="2000" dirty="0"/>
          </a:p>
          <a:p>
            <a:r>
              <a:rPr lang="ru-RU" sz="2000" dirty="0"/>
              <a:t>- совершенствование нормативных правовых актов с целью устранения устаревших, дублирующих и избыточных обязательных требований, устранения избыточных контрольно-надзорных функций.</a:t>
            </a: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4F50C-4174-4D72-8302-ED7CD010EE71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002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0DFE5A-F14A-4232-8624-326CC790D05F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030961550"/>
              </p:ext>
            </p:extLst>
          </p:nvPr>
        </p:nvGraphicFramePr>
        <p:xfrm>
          <a:off x="539552" y="692696"/>
          <a:ext cx="806489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5229200"/>
            <a:ext cx="6103937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81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4929198"/>
            <a:ext cx="2417534" cy="1392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3861048"/>
            <a:ext cx="7772400" cy="1969217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200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2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br>
              <a:rPr lang="ru-RU" sz="22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ДОКЛАД О ПРАВОПРИМЕНИТЕЛЬНОЙ ПРАКТИКИ</a:t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КОНТРОЛЬНО-НАДЗОРНОЙ ДЕЯТЕЛЬНОСТИ В САХАЛИНСКОМ УПРАВЛЕНИИ ФЕДЕРАЛЬНОЙ СЛУЖБЫ ПО ЭКОЛОГИЧЕСКОМУ, ТЕХНОЛОГИЧЕСКОМУ И АТОМНОМУ НАДЗОРУ</a:t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 В ОБЛАСТИ ГОСУДАРСТВЕННОГО ЭНЕРГЕТИЧЕСКОГО НАДЗОРА</a:t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12 МЕСЯЦЕВ 2020 г.</a:t>
            </a:r>
            <a:r>
              <a:rPr lang="ru-RU" sz="27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7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i="1" dirty="0" smtClean="0">
                <a:solidFill>
                  <a:schemeClr val="accent4">
                    <a:lumMod val="75000"/>
                  </a:schemeClr>
                </a:solidFill>
              </a:rPr>
              <a:t>(со статистикой типовых и массовых нарушений обязательных требований с возможными мероприятиями по их устранению)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FF7862-397C-4EE2-8BB1-FDC4CCB8555F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6" name="Рисунок 5" descr="Рисунок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7" y="4786322"/>
            <a:ext cx="2445359" cy="1571636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12500"/>
          </a:effectLst>
        </p:spPr>
      </p:pic>
      <p:pic>
        <p:nvPicPr>
          <p:cNvPr id="8" name="Рисунок 7" descr="Рисунок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5000636"/>
            <a:ext cx="2202142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610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692696"/>
            <a:ext cx="8229600" cy="108012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b="1" dirty="0" smtClean="0"/>
              <a:t>Государственный энергетический надзор.</a:t>
            </a:r>
            <a:br>
              <a:rPr lang="ru-RU" sz="2400" b="1" dirty="0" smtClean="0"/>
            </a:br>
            <a:r>
              <a:rPr lang="ru-RU" sz="2400" b="1" dirty="0" smtClean="0"/>
              <a:t>Электрические станции, котельные, электрические </a:t>
            </a:r>
            <a:br>
              <a:rPr lang="ru-RU" sz="2400" b="1" dirty="0" smtClean="0"/>
            </a:br>
            <a:r>
              <a:rPr lang="ru-RU" sz="2400" b="1" dirty="0" smtClean="0"/>
              <a:t>и тепловые установки и сети</a:t>
            </a:r>
            <a:endParaRPr lang="ru-RU" sz="2400" b="1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63" y="1988840"/>
            <a:ext cx="8286750" cy="4104456"/>
          </a:xfrm>
          <a:solidFill>
            <a:srgbClr val="FFFF99"/>
          </a:solidFill>
        </p:spPr>
        <p:txBody>
          <a:bodyPr/>
          <a:lstStyle/>
          <a:p>
            <a:pPr algn="just">
              <a:buNone/>
            </a:pPr>
            <a:endParaRPr lang="ru-RU" sz="2400" dirty="0"/>
          </a:p>
          <a:p>
            <a:r>
              <a:rPr lang="ru-RU" sz="2400" dirty="0" smtClean="0"/>
              <a:t>проведено   292 проверки</a:t>
            </a:r>
            <a:endParaRPr lang="ru-RU" sz="2400" dirty="0"/>
          </a:p>
          <a:p>
            <a:r>
              <a:rPr lang="ru-RU" sz="2400" dirty="0"/>
              <a:t>Выявлено </a:t>
            </a:r>
            <a:r>
              <a:rPr lang="ru-RU" sz="2400" dirty="0" smtClean="0"/>
              <a:t>1546 </a:t>
            </a:r>
            <a:r>
              <a:rPr lang="ru-RU" sz="2400" dirty="0"/>
              <a:t>нарушений обязательных требований нормативных документов и Правил.</a:t>
            </a:r>
          </a:p>
          <a:p>
            <a:r>
              <a:rPr lang="ru-RU" sz="2400" dirty="0"/>
              <a:t>Административных наказаний, наложенных по результатам проверок – </a:t>
            </a:r>
            <a:r>
              <a:rPr lang="ru-RU" sz="2400" dirty="0" smtClean="0"/>
              <a:t>155</a:t>
            </a:r>
            <a:endParaRPr lang="ru-RU" sz="2400" dirty="0"/>
          </a:p>
          <a:p>
            <a:pPr algn="just"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  <a:defRPr/>
            </a:pPr>
            <a:endParaRPr lang="ru-RU" sz="1600" dirty="0" smtClean="0"/>
          </a:p>
          <a:p>
            <a:pPr>
              <a:buFont typeface="Wingdings 3" pitchFamily="18" charset="2"/>
              <a:buNone/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4F50C-4174-4D72-8302-ED7CD010EE71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026372"/>
          </a:xfrm>
        </p:spPr>
        <p:txBody>
          <a:bodyPr>
            <a:normAutofit/>
          </a:bodyPr>
          <a:lstStyle/>
          <a:p>
            <a:r>
              <a:rPr lang="ru-RU" sz="2400" dirty="0"/>
              <a:t>Административных </a:t>
            </a:r>
            <a:r>
              <a:rPr lang="ru-RU" sz="2400" dirty="0" smtClean="0"/>
              <a:t>наказаний в </a:t>
            </a:r>
            <a:r>
              <a:rPr lang="ru-RU" sz="2400" dirty="0" smtClean="0">
                <a:solidFill>
                  <a:srgbClr val="FF0000"/>
                </a:solidFill>
              </a:rPr>
              <a:t>2020</a:t>
            </a:r>
            <a:r>
              <a:rPr lang="ru-RU" sz="2400" dirty="0" smtClean="0"/>
              <a:t>, </a:t>
            </a:r>
            <a:r>
              <a:rPr lang="ru-RU" sz="2400" dirty="0"/>
              <a:t>наложенных по результатам проверок – </a:t>
            </a:r>
            <a:r>
              <a:rPr lang="ru-RU" sz="2400" dirty="0" smtClean="0"/>
              <a:t>155, </a:t>
            </a:r>
            <a:r>
              <a:rPr lang="ru-RU" sz="2400" dirty="0"/>
              <a:t>в том числе: </a:t>
            </a:r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0 </a:t>
            </a:r>
            <a:r>
              <a:rPr lang="ru-RU" sz="2400" dirty="0"/>
              <a:t>– временный запрет деятельности;</a:t>
            </a:r>
          </a:p>
          <a:p>
            <a:r>
              <a:rPr lang="ru-RU" sz="2400" dirty="0" smtClean="0"/>
              <a:t>17 </a:t>
            </a:r>
            <a:r>
              <a:rPr lang="ru-RU" sz="2400" dirty="0"/>
              <a:t>–в виде предупреждения; </a:t>
            </a:r>
          </a:p>
          <a:p>
            <a:r>
              <a:rPr lang="ru-RU" sz="2400" dirty="0" smtClean="0"/>
              <a:t>138 </a:t>
            </a:r>
            <a:r>
              <a:rPr lang="ru-RU" sz="2400" dirty="0"/>
              <a:t>– административный штраф. </a:t>
            </a:r>
          </a:p>
          <a:p>
            <a:r>
              <a:rPr lang="ru-RU" sz="2400" dirty="0"/>
              <a:t>Общая сумма наложенных штрафов – 2353 </a:t>
            </a:r>
            <a:r>
              <a:rPr lang="ru-RU" sz="2400" dirty="0" smtClean="0"/>
              <a:t> </a:t>
            </a:r>
            <a:r>
              <a:rPr lang="ru-RU" sz="2400" dirty="0"/>
              <a:t>тыс. рублей.</a:t>
            </a:r>
          </a:p>
          <a:p>
            <a:r>
              <a:rPr lang="ru-RU" sz="2400" dirty="0"/>
              <a:t> Взысканная сумма штрафов -  </a:t>
            </a:r>
            <a:r>
              <a:rPr lang="ru-RU" sz="2400" dirty="0" smtClean="0"/>
              <a:t>2407,7 </a:t>
            </a:r>
            <a:r>
              <a:rPr lang="ru-RU" sz="2400" dirty="0"/>
              <a:t>тыс. рублей. </a:t>
            </a:r>
          </a:p>
          <a:p>
            <a:r>
              <a:rPr lang="ru-RU" sz="2400" dirty="0"/>
              <a:t>Допущено вновь вводимых и реконструированных энергоустановок  </a:t>
            </a:r>
            <a:r>
              <a:rPr lang="ru-RU" sz="2400" dirty="0" smtClean="0"/>
              <a:t>136.</a:t>
            </a:r>
            <a:endParaRPr lang="ru-RU" sz="24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4F50C-4174-4D72-8302-ED7CD010EE71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265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428596" y="548680"/>
            <a:ext cx="8229600" cy="86409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/>
              <a:t>Энергетический надзор</a:t>
            </a:r>
            <a:br>
              <a:rPr lang="ru-RU" sz="2800" b="1" dirty="0" smtClean="0"/>
            </a:br>
            <a:endParaRPr lang="ru-RU" sz="2800" b="1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412776"/>
            <a:ext cx="8496944" cy="2304256"/>
          </a:xfrm>
          <a:solidFill>
            <a:srgbClr val="99FFCC">
              <a:alpha val="40784"/>
            </a:srgbClr>
          </a:solidFill>
        </p:spPr>
        <p:txBody>
          <a:bodyPr/>
          <a:lstStyle/>
          <a:p>
            <a:pPr lvl="0"/>
            <a:r>
              <a:rPr lang="ru-RU" sz="1800" dirty="0" smtClean="0"/>
              <a:t>            С </a:t>
            </a:r>
            <a:r>
              <a:rPr lang="ru-RU" sz="1800" dirty="0"/>
              <a:t>целью исполнения приказа Федеральной службы Ростехнадзора  «О контроле хода подготовки объектов электроэнергетики к работе в осенне-зимний период </a:t>
            </a:r>
            <a:r>
              <a:rPr lang="ru-RU" sz="1800" dirty="0" smtClean="0">
                <a:solidFill>
                  <a:srgbClr val="FF0000"/>
                </a:solidFill>
              </a:rPr>
              <a:t>2020-2021</a:t>
            </a:r>
            <a:r>
              <a:rPr lang="ru-RU" sz="1800" dirty="0" smtClean="0"/>
              <a:t> </a:t>
            </a:r>
            <a:r>
              <a:rPr lang="ru-RU" sz="1800" dirty="0"/>
              <a:t>годов»,  </a:t>
            </a:r>
            <a:r>
              <a:rPr lang="ru-RU" sz="1800" dirty="0" smtClean="0"/>
              <a:t>проведено </a:t>
            </a:r>
            <a:r>
              <a:rPr lang="ru-RU" sz="2800" b="1" dirty="0" smtClean="0"/>
              <a:t>11 </a:t>
            </a:r>
            <a:r>
              <a:rPr lang="ru-RU" sz="1800" dirty="0" smtClean="0"/>
              <a:t>проверок:</a:t>
            </a:r>
            <a:endParaRPr lang="ru-RU" sz="1800" dirty="0"/>
          </a:p>
          <a:p>
            <a:r>
              <a:rPr lang="ru-RU" sz="1800" dirty="0"/>
              <a:t> </a:t>
            </a:r>
            <a:r>
              <a:rPr lang="ru-RU" sz="1800" dirty="0" smtClean="0"/>
              <a:t>	По </a:t>
            </a:r>
            <a:r>
              <a:rPr lang="ru-RU" sz="1800" dirty="0"/>
              <a:t>результатам проверок было выявлено и предписано к устранению </a:t>
            </a:r>
            <a:r>
              <a:rPr lang="ru-RU" sz="1800" dirty="0">
                <a:solidFill>
                  <a:srgbClr val="FF0000"/>
                </a:solidFill>
              </a:rPr>
              <a:t>413</a:t>
            </a:r>
            <a:r>
              <a:rPr lang="ru-RU" sz="1800" dirty="0"/>
              <a:t> нарушений нормативно-правовых и нормативно-технических документов, регламентирующих деятельность по эксплуатации энергоустановок. </a:t>
            </a:r>
            <a:endParaRPr lang="ru-RU" sz="2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4F50C-4174-4D72-8302-ED7CD010EE71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6" name="Рисунок 5" descr="https://www.diena.lt/sites/default/files/styles/940x000/public/Joks/fb-sz09043.jpg?itok=Loo2bSrZ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8496944" cy="2900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0DFE5A-F14A-4232-8624-326CC790D05F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80729"/>
            <a:ext cx="8568952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23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3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отчетный период отделом проведено </a:t>
            </a:r>
            <a:r>
              <a:rPr lang="ru-RU" sz="2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41</a:t>
            </a:r>
            <a:r>
              <a:rPr lang="ru-RU" sz="23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внеплановых проверок субъектов малого предпринимательства, из них</a:t>
            </a:r>
            <a:r>
              <a:rPr lang="ru-RU" sz="23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33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основании   обращения заявителя, который выступает в качестве объекта контроля (надзора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проверок в рамках  административного расследования, на основании обращений граждан и предприятий.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8568952" cy="3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886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992" y="4929198"/>
            <a:ext cx="2417534" cy="1392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4000504"/>
            <a:ext cx="7772400" cy="1829761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dirty="0" smtClean="0">
                <a:effectLst/>
              </a:rPr>
              <a:t>ДОКЛАД </a:t>
            </a:r>
            <a:r>
              <a:rPr lang="ru-RU" sz="2000" dirty="0">
                <a:effectLst/>
              </a:rPr>
              <a:t>О ПРАВОПРИМЕНИТЕЛЬНОЙ </a:t>
            </a:r>
            <a:r>
              <a:rPr lang="ru-RU" sz="2000" dirty="0" smtClean="0">
                <a:effectLst/>
              </a:rPr>
              <a:t>ПРАКТИКЕ </a:t>
            </a:r>
            <a:r>
              <a:rPr lang="ru-RU" sz="2000" dirty="0">
                <a:effectLst/>
              </a:rPr>
              <a:t>КОНТРОЛЬНО-НАДЗОРНОЙ ДЕЯТЕЛЬНОСТИ В САХАЛИНСКОМ УПРАВЛЕНИИ ФЕДЕРАЛЬНОЙ СЛУЖБЫ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ПО ЭКОЛОГИЧЕСКОМУ, ТЕХНОЛОГИЧЕСКОМУ И АТОМНОМУ </a:t>
            </a:r>
            <a:r>
              <a:rPr lang="ru-RU" sz="2000" dirty="0" smtClean="0">
                <a:effectLst/>
              </a:rPr>
              <a:t>НАДЗОРУ ПРИ ОСУЩЕСТВЛЕНИИ ФЕДЕРАЛЬНОГО ГОСУДАРСТВЕННОГО НАДЗОРА </a:t>
            </a:r>
            <a:r>
              <a:rPr lang="ru-RU" sz="2000" u="sng" dirty="0">
                <a:effectLst/>
              </a:rPr>
              <a:t>В </a:t>
            </a:r>
            <a:r>
              <a:rPr lang="ru-RU" sz="2000" u="sng" dirty="0" smtClean="0">
                <a:effectLst/>
              </a:rPr>
              <a:t>ОБЛАСТИ БЕЗОПАСНОСТИ ГИДРОТЕХНИЧЕСКИХ СООРУЖЕНИЙ  </a:t>
            </a:r>
            <a:r>
              <a:rPr lang="ru-RU" sz="2000" dirty="0" smtClean="0">
                <a:effectLst/>
              </a:rPr>
              <a:t>ЗА  12 МЕСЯЦЕВ 2020 ГОДА</a:t>
            </a:r>
            <a:br>
              <a:rPr lang="ru-RU" sz="2000" dirty="0" smtClean="0">
                <a:effectLst/>
              </a:rPr>
            </a:br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</a:rPr>
              <a:t>(со статистикой типовых и массовых нарушений обязательных требований с возможными мероприятиями по их устранению)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FF7862-397C-4EE2-8BB1-FDC4CCB8555F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6" name="Рисунок 5" descr="Рисунок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7" y="4786322"/>
            <a:ext cx="2445359" cy="1571636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12500"/>
          </a:effectLst>
        </p:spPr>
      </p:pic>
      <p:pic>
        <p:nvPicPr>
          <p:cNvPr id="8" name="Рисунок 7" descr="Рисунок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4929198"/>
            <a:ext cx="2295849" cy="1340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049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ГОСУДАРСТВЕННЫЙ НАДЗОР В ОБЛАСТИ ГИДРОТЕХНИЧЕСКИХ СООРУЖЕНИЙ</a:t>
            </a:r>
            <a:endParaRPr lang="ru-RU" sz="2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445224"/>
          </a:xfr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4F50C-4174-4D72-8302-ED7CD010EE71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763688" y="1412776"/>
            <a:ext cx="5472608" cy="1008112"/>
          </a:xfrm>
          <a:prstGeom prst="ellipse">
            <a:avLst/>
          </a:prstGeom>
          <a:solidFill>
            <a:srgbClr val="B0DD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Сахалинскому управлению поднадзорно 10 объектов ГТС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2564904"/>
            <a:ext cx="3374719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 объекта энергетического комплекса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114024" y="2564904"/>
            <a:ext cx="345638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 объектов водохозяйственного комплекса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596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4FE5CE-7222-401D-AEC8-1F9D4E8648CA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9144000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19100" y="84584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/>
              <a:t>Уровень безопасности:</a:t>
            </a:r>
            <a:br>
              <a:rPr lang="ru-RU" sz="2000" b="1" dirty="0" smtClean="0"/>
            </a:br>
            <a:r>
              <a:rPr lang="ru-RU" sz="2000" dirty="0" smtClean="0"/>
              <a:t>- нормальный – </a:t>
            </a:r>
            <a:r>
              <a:rPr lang="ru-RU" sz="2000" b="1" dirty="0" smtClean="0"/>
              <a:t>3</a:t>
            </a:r>
            <a:r>
              <a:rPr lang="ru-RU" sz="2000" dirty="0" smtClean="0"/>
              <a:t> комплекса</a:t>
            </a:r>
            <a:br>
              <a:rPr lang="ru-RU" sz="2000" dirty="0" smtClean="0"/>
            </a:br>
            <a:r>
              <a:rPr lang="ru-RU" sz="2000" dirty="0" smtClean="0"/>
              <a:t>- пониженный – </a:t>
            </a:r>
            <a:r>
              <a:rPr lang="ru-RU" sz="2000" b="1" dirty="0" smtClean="0"/>
              <a:t>5</a:t>
            </a:r>
            <a:r>
              <a:rPr lang="ru-RU" sz="2000" dirty="0" smtClean="0"/>
              <a:t> комплексов</a:t>
            </a:r>
            <a:br>
              <a:rPr lang="ru-RU" sz="2000" dirty="0" smtClean="0"/>
            </a:br>
            <a:r>
              <a:rPr lang="ru-RU" sz="2000" dirty="0" smtClean="0"/>
              <a:t>- неудовлетворительный – </a:t>
            </a:r>
            <a:r>
              <a:rPr lang="ru-RU" sz="2000" b="1" dirty="0" smtClean="0"/>
              <a:t>2</a:t>
            </a:r>
            <a:r>
              <a:rPr lang="ru-RU" sz="2000" dirty="0" smtClean="0"/>
              <a:t> комплекса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80140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908720"/>
            <a:ext cx="2743200" cy="5339680"/>
          </a:xfrm>
        </p:spPr>
        <p:txBody>
          <a:bodyPr/>
          <a:lstStyle/>
          <a:p>
            <a:r>
              <a:rPr lang="ru-RU" dirty="0" smtClean="0"/>
              <a:t>	</a:t>
            </a:r>
          </a:p>
          <a:p>
            <a:endParaRPr lang="ru-RU" dirty="0"/>
          </a:p>
          <a:p>
            <a:r>
              <a:rPr lang="ru-RU" dirty="0" smtClean="0"/>
              <a:t>	Сахалинским управлением </a:t>
            </a:r>
            <a:r>
              <a:rPr lang="ru-RU" dirty="0" err="1" smtClean="0"/>
              <a:t>Ростехнадзора</a:t>
            </a:r>
            <a:r>
              <a:rPr lang="ru-RU" dirty="0" smtClean="0"/>
              <a:t> проведена </a:t>
            </a:r>
            <a:r>
              <a:rPr lang="ru-RU" sz="2000" b="1" dirty="0" smtClean="0"/>
              <a:t>1 </a:t>
            </a:r>
            <a:r>
              <a:rPr lang="ru-RU" dirty="0" smtClean="0"/>
              <a:t>внеплановая проверка, по установлению факта выполнения (невыполнения) ранее выданного предписания (нарушений не выявлено)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	Всего </a:t>
            </a:r>
            <a:r>
              <a:rPr lang="ru-RU" dirty="0"/>
              <a:t>в 2020 г. наложено </a:t>
            </a:r>
            <a:r>
              <a:rPr lang="ru-RU" sz="1800" b="1" dirty="0"/>
              <a:t>2</a:t>
            </a:r>
            <a:r>
              <a:rPr lang="ru-RU" dirty="0"/>
              <a:t> административных </a:t>
            </a:r>
            <a:r>
              <a:rPr lang="ru-RU" dirty="0" smtClean="0"/>
              <a:t>штрафа</a:t>
            </a:r>
            <a:r>
              <a:rPr lang="ru-RU" sz="1800" b="1" dirty="0" smtClean="0"/>
              <a:t>. </a:t>
            </a:r>
            <a:endParaRPr lang="ru-RU" sz="1800" b="1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72B25-8660-4A17-B055-C830D61AB140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08720"/>
            <a:ext cx="511256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490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4" descr="05_IFP                   2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313"/>
            <a:ext cx="914400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Объекты нефтегазодобычи, </a:t>
            </a:r>
            <a:r>
              <a:rPr lang="ru-RU" sz="2000" b="1" dirty="0" err="1" smtClean="0">
                <a:solidFill>
                  <a:schemeClr val="tx1"/>
                </a:solidFill>
              </a:rPr>
              <a:t>газопереработки</a:t>
            </a:r>
            <a:r>
              <a:rPr lang="ru-RU" sz="2000" b="1" dirty="0" smtClean="0">
                <a:solidFill>
                  <a:schemeClr val="tx1"/>
                </a:solidFill>
              </a:rPr>
              <a:t> и магистрального трубопроводного транспорта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1654078"/>
              </p:ext>
            </p:extLst>
          </p:nvPr>
        </p:nvGraphicFramePr>
        <p:xfrm>
          <a:off x="4211960" y="1357298"/>
          <a:ext cx="4932040" cy="2571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4F50C-4174-4D72-8302-ED7CD010EE71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992" y="4929198"/>
            <a:ext cx="2417534" cy="1392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4000504"/>
            <a:ext cx="7772400" cy="1829761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dirty="0" smtClean="0">
                <a:effectLst/>
              </a:rPr>
              <a:t>ДОКЛАД </a:t>
            </a:r>
            <a:r>
              <a:rPr lang="ru-RU" sz="2000" dirty="0">
                <a:effectLst/>
              </a:rPr>
              <a:t>О ПРАВОПРИМЕНИТЕЛЬНОЙ ПРАКТИКИ КОНТРОЛЬНО-НАДЗОРНОЙ ДЕЯТЕЛЬНОСТИ В САХАЛИНСКОМ УПРАВЛЕНИИ ФЕДЕРАЛЬНОЙ СЛУЖБЫ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ПО ЭКОЛОГИЧЕСКОМУ, ТЕХНОЛОГИЧЕСКОМУ И АТОМНОМУ НАДЗОРУ </a:t>
            </a:r>
            <a:r>
              <a:rPr lang="ru-RU" sz="2000" u="sng" dirty="0">
                <a:effectLst/>
              </a:rPr>
              <a:t>В СФЕРЕ ГОСУДАРСТВЕННОГО СТРОИТЕЛЬНОГО </a:t>
            </a:r>
            <a:r>
              <a:rPr lang="ru-RU" sz="2000" u="sng" dirty="0" smtClean="0">
                <a:effectLst/>
              </a:rPr>
              <a:t>НАДЗОРА </a:t>
            </a:r>
            <a:r>
              <a:rPr lang="ru-RU" sz="2000" dirty="0" smtClean="0">
                <a:effectLst/>
              </a:rPr>
              <a:t> </a:t>
            </a:r>
            <a:r>
              <a:rPr lang="ru-RU" sz="2000" dirty="0">
                <a:effectLst/>
              </a:rPr>
              <a:t>ЗА </a:t>
            </a:r>
            <a:r>
              <a:rPr lang="ru-RU" sz="2000" dirty="0" smtClean="0">
                <a:effectLst/>
              </a:rPr>
              <a:t> 12 МЕСЯЦЕВ 2020</a:t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> </a:t>
            </a:r>
            <a:r>
              <a:rPr lang="ru-RU" sz="2000" dirty="0">
                <a:effectLst/>
              </a:rPr>
              <a:t>ГОДА</a:t>
            </a:r>
            <a:br>
              <a:rPr lang="ru-RU" sz="2000" dirty="0">
                <a:effectLst/>
              </a:rPr>
            </a:b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</a:rPr>
              <a:t>(со статистикой типовых и массовых нарушений обязательных требований с возможными мероприятиями по их устранению)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FF7862-397C-4EE2-8BB1-FDC4CCB8555F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6" name="Рисунок 5" descr="Рисунок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7" y="4786322"/>
            <a:ext cx="2445359" cy="1571636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12500"/>
          </a:effectLst>
        </p:spPr>
      </p:pic>
      <p:pic>
        <p:nvPicPr>
          <p:cNvPr id="8" name="Рисунок 7" descr="Рисунок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4929198"/>
            <a:ext cx="2295849" cy="1340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237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3058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/>
              <a:t>Государственный строительный надзор при строительстве, реконструкции, капитальном ремонте объектов капитального строительства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4FE5CE-7222-401D-AEC8-1F9D4E8648CA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pic>
        <p:nvPicPr>
          <p:cNvPr id="4" name="Picture 2" descr="https://nedicom.ru/sites/default/files/imagenews/razreshenie_na_stroiteltsvo_v_krym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00808"/>
            <a:ext cx="4320480" cy="470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агетная рамка 5"/>
          <p:cNvSpPr/>
          <p:nvPr/>
        </p:nvSpPr>
        <p:spPr>
          <a:xfrm>
            <a:off x="395536" y="1700808"/>
            <a:ext cx="3096344" cy="1762496"/>
          </a:xfrm>
          <a:prstGeom prst="bevel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21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объект капитального строительства</a:t>
            </a:r>
          </a:p>
        </p:txBody>
      </p:sp>
      <p:sp>
        <p:nvSpPr>
          <p:cNvPr id="7" name="Багетная рамка 6"/>
          <p:cNvSpPr/>
          <p:nvPr/>
        </p:nvSpPr>
        <p:spPr>
          <a:xfrm>
            <a:off x="395536" y="4221088"/>
            <a:ext cx="3096344" cy="1906512"/>
          </a:xfrm>
          <a:prstGeom prst="bevel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объектов реконструкции объектов капитального строительства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29681214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Рисунок 5" descr="47.jpg"/>
          <p:cNvPicPr>
            <a:picLocks noChangeAspect="1"/>
          </p:cNvPicPr>
          <p:nvPr/>
        </p:nvPicPr>
        <p:blipFill>
          <a:blip r:embed="rId2" cstate="print">
            <a:lum bright="82000" contrast="-70000"/>
          </a:blip>
          <a:srcRect/>
          <a:stretch>
            <a:fillRect/>
          </a:stretch>
        </p:blipFill>
        <p:spPr bwMode="auto">
          <a:xfrm>
            <a:off x="107505" y="1196752"/>
            <a:ext cx="892899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/>
          <a:lstStyle/>
          <a:p>
            <a:pPr algn="ctr">
              <a:defRPr/>
            </a:pPr>
            <a:r>
              <a:rPr lang="ru-RU" sz="2400" b="1" dirty="0" smtClean="0"/>
              <a:t>Государственный строительный надзор</a:t>
            </a:r>
            <a:endParaRPr lang="ru-RU" sz="2400" b="1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4F50C-4174-4D72-8302-ED7CD010EE71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560369880"/>
              </p:ext>
            </p:extLst>
          </p:nvPr>
        </p:nvGraphicFramePr>
        <p:xfrm>
          <a:off x="323528" y="1268760"/>
          <a:ext cx="8568952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67544" y="2204864"/>
            <a:ext cx="7416824" cy="1512168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Выявлено </a:t>
            </a:r>
            <a:r>
              <a:rPr lang="ru-RU" sz="3000" dirty="0" smtClean="0">
                <a:solidFill>
                  <a:srgbClr val="FF0066"/>
                </a:solidFill>
              </a:rPr>
              <a:t>230</a:t>
            </a:r>
            <a:r>
              <a:rPr lang="ru-RU" dirty="0" smtClean="0"/>
              <a:t> нарушений требований проектной документации</a:t>
            </a:r>
          </a:p>
          <a:p>
            <a:r>
              <a:rPr lang="ru-RU" dirty="0" smtClean="0"/>
              <a:t>Выдано </a:t>
            </a:r>
            <a:r>
              <a:rPr lang="ru-RU" sz="3000" dirty="0" smtClean="0">
                <a:solidFill>
                  <a:srgbClr val="FF0066"/>
                </a:solidFill>
              </a:rPr>
              <a:t>60</a:t>
            </a:r>
            <a:r>
              <a:rPr lang="ru-RU" sz="3000" dirty="0" smtClean="0"/>
              <a:t> </a:t>
            </a:r>
            <a:r>
              <a:rPr lang="ru-RU" dirty="0" smtClean="0"/>
              <a:t>предписаний</a:t>
            </a:r>
          </a:p>
          <a:p>
            <a:r>
              <a:rPr lang="ru-RU" dirty="0" smtClean="0"/>
              <a:t>Возбуждено </a:t>
            </a:r>
            <a:r>
              <a:rPr lang="ru-RU" sz="3000" dirty="0" smtClean="0">
                <a:solidFill>
                  <a:srgbClr val="FF0066"/>
                </a:solidFill>
              </a:rPr>
              <a:t>71</a:t>
            </a:r>
            <a:r>
              <a:rPr lang="ru-RU" dirty="0" smtClean="0"/>
              <a:t> дел0 </a:t>
            </a:r>
            <a:r>
              <a:rPr lang="ru-RU" dirty="0"/>
              <a:t>об административных правонарушениях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287306" y="82406"/>
            <a:ext cx="569387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https://vip-1gl.ru/vipberrrt/6150proekt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69060"/>
            <a:ext cx="3744416" cy="2465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/>
              <a:t>За отчетный период возбуждено 71 дело об административных правонарушениях по ч.1 ст.9.4 КоАП РФ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	Рассмотрено </a:t>
            </a:r>
            <a:r>
              <a:rPr lang="ru-RU" sz="2000" dirty="0"/>
              <a:t>в рамках административного производства  </a:t>
            </a:r>
            <a:r>
              <a:rPr lang="ru-RU" sz="2000" b="1" dirty="0"/>
              <a:t>68</a:t>
            </a:r>
            <a:r>
              <a:rPr lang="ru-RU" sz="2000" dirty="0"/>
              <a:t> </a:t>
            </a:r>
            <a:r>
              <a:rPr lang="ru-RU" sz="2000" dirty="0" smtClean="0"/>
              <a:t>дел</a:t>
            </a:r>
          </a:p>
          <a:p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	Вынесено  </a:t>
            </a:r>
            <a:r>
              <a:rPr lang="ru-RU" sz="2000" b="1" dirty="0"/>
              <a:t>24</a:t>
            </a:r>
            <a:r>
              <a:rPr lang="ru-RU" sz="2000" dirty="0"/>
              <a:t> наказания в виде административного штрафа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и </a:t>
            </a:r>
            <a:r>
              <a:rPr lang="ru-RU" sz="2000" b="1" dirty="0"/>
              <a:t>34</a:t>
            </a:r>
            <a:r>
              <a:rPr lang="ru-RU" sz="2000" dirty="0"/>
              <a:t> </a:t>
            </a:r>
            <a:r>
              <a:rPr lang="ru-RU" sz="2000" dirty="0" smtClean="0"/>
              <a:t>наказания </a:t>
            </a:r>
            <a:r>
              <a:rPr lang="ru-RU" sz="2000" dirty="0"/>
              <a:t>в виде предупреждения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AA7C07-8187-4527-9128-7DAF217BA1E7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3"/>
            <a:ext cx="4032447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2800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4869160"/>
            <a:ext cx="6912768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i="1" dirty="0" smtClean="0">
                <a:latin typeface="Arial Black" pitchFamily="34" charset="0"/>
              </a:rPr>
              <a:t>Спасибо за внимание!</a:t>
            </a:r>
            <a:endParaRPr lang="ru-RU" i="1" dirty="0">
              <a:latin typeface="Arial Black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4F50C-4174-4D72-8302-ED7CD010EE71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3074" name="Picture 2" descr="https://pbs.twimg.com/media/DykphP9WoAE5mcJ.jp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38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0DFE5A-F14A-4232-8624-326CC790D05F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764704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Объекты </a:t>
            </a:r>
            <a:r>
              <a:rPr lang="ru-RU" b="1" dirty="0" err="1"/>
              <a:t>нефтегазодобычи</a:t>
            </a:r>
            <a:r>
              <a:rPr lang="ru-RU" b="1" dirty="0"/>
              <a:t>, </a:t>
            </a:r>
            <a:r>
              <a:rPr lang="ru-RU" b="1" dirty="0" err="1"/>
              <a:t>газопереработки</a:t>
            </a:r>
            <a:r>
              <a:rPr lang="ru-RU" b="1" dirty="0"/>
              <a:t> и магистрального трубопроводного транспорта</a:t>
            </a:r>
            <a:br>
              <a:rPr lang="ru-RU" b="1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688034"/>
            <a:ext cx="8424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За </a:t>
            </a:r>
            <a:r>
              <a:rPr lang="ru-RU" dirty="0"/>
              <a:t>отчетный период </a:t>
            </a:r>
            <a:r>
              <a:rPr lang="ru-RU" dirty="0" smtClean="0"/>
              <a:t>2020 г.  </a:t>
            </a:r>
            <a:r>
              <a:rPr lang="ru-RU" dirty="0"/>
              <a:t>проведено  </a:t>
            </a:r>
            <a:r>
              <a:rPr lang="ru-RU" b="1" dirty="0" smtClean="0"/>
              <a:t>148</a:t>
            </a:r>
            <a:r>
              <a:rPr lang="ru-RU" dirty="0" smtClean="0"/>
              <a:t> </a:t>
            </a:r>
            <a:r>
              <a:rPr lang="ru-RU" dirty="0"/>
              <a:t>обследований поднадзорных предприятий </a:t>
            </a:r>
            <a:r>
              <a:rPr lang="ru-RU" dirty="0" err="1"/>
              <a:t>нефтегазодобычи</a:t>
            </a:r>
            <a:r>
              <a:rPr lang="ru-RU" dirty="0"/>
              <a:t>,  </a:t>
            </a:r>
            <a:r>
              <a:rPr lang="ru-RU" dirty="0" err="1"/>
              <a:t>газопереработки</a:t>
            </a:r>
            <a:r>
              <a:rPr lang="ru-RU" dirty="0"/>
              <a:t>, из них: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внеплановых </a:t>
            </a:r>
            <a:r>
              <a:rPr lang="ru-RU" dirty="0"/>
              <a:t>- </a:t>
            </a:r>
            <a:r>
              <a:rPr lang="ru-RU" b="1" dirty="0" smtClean="0"/>
              <a:t>4</a:t>
            </a:r>
            <a:r>
              <a:rPr lang="ru-RU" dirty="0" smtClean="0"/>
              <a:t> проверки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в </a:t>
            </a:r>
            <a:r>
              <a:rPr lang="ru-RU" dirty="0"/>
              <a:t>рамках постоянного государственного надзора </a:t>
            </a:r>
            <a:r>
              <a:rPr lang="ru-RU" dirty="0" smtClean="0"/>
              <a:t>– </a:t>
            </a:r>
            <a:r>
              <a:rPr lang="ru-RU" b="1" dirty="0" smtClean="0"/>
              <a:t>144</a:t>
            </a:r>
            <a:r>
              <a:rPr lang="ru-RU" dirty="0" smtClean="0"/>
              <a:t> проверки  </a:t>
            </a:r>
          </a:p>
          <a:p>
            <a:endParaRPr lang="ru-RU" dirty="0"/>
          </a:p>
          <a:p>
            <a:r>
              <a:rPr lang="ru-RU" dirty="0" smtClean="0"/>
              <a:t>	В </a:t>
            </a:r>
            <a:r>
              <a:rPr lang="ru-RU" dirty="0"/>
              <a:t>отношении объектов магистрального трубопроводного транспорта проведено </a:t>
            </a:r>
            <a:r>
              <a:rPr lang="ru-RU" b="1" dirty="0" smtClean="0"/>
              <a:t>96</a:t>
            </a:r>
            <a:r>
              <a:rPr lang="ru-RU" dirty="0" smtClean="0"/>
              <a:t> проверок в </a:t>
            </a:r>
            <a:r>
              <a:rPr lang="ru-RU" dirty="0"/>
              <a:t>рамках постоянного государственного </a:t>
            </a:r>
            <a:r>
              <a:rPr lang="ru-RU" dirty="0" smtClean="0"/>
              <a:t>надзора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9359"/>
            <a:ext cx="8280920" cy="273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68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0DFE5A-F14A-4232-8624-326CC790D05F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4932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980728"/>
            <a:ext cx="374441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результате проверок выявлено и предписано к устранению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нарушений требований промышленной безопасности.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наложено 10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административных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наказаний 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общую сумму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1120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тыс. руб.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течение 2020 года на территории области произошло 2 аварии на объектах магистрального трубопроводного транспорта.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Случаев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 смертельным исходом не зарегистрировано. </a:t>
            </a:r>
          </a:p>
        </p:txBody>
      </p:sp>
    </p:spTree>
    <p:extLst>
      <p:ext uri="{BB962C8B-B14F-4D97-AF65-F5344CB8AC3E}">
        <p14:creationId xmlns:p14="http://schemas.microsoft.com/office/powerpoint/2010/main" val="4018211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5" descr="fa1b92b27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764704"/>
            <a:ext cx="6969968" cy="38937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/>
              <a:t>    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Объекты газораспределения и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газопотребления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5373216"/>
            <a:ext cx="8003232" cy="129614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000" dirty="0" smtClean="0"/>
              <a:t>Проверок– </a:t>
            </a:r>
            <a:r>
              <a:rPr lang="ru-RU" sz="2500" dirty="0" smtClean="0">
                <a:solidFill>
                  <a:srgbClr val="FF0066"/>
                </a:solidFill>
              </a:rPr>
              <a:t>1 </a:t>
            </a:r>
            <a:r>
              <a:rPr lang="ru-RU" sz="2000" dirty="0" smtClean="0"/>
              <a:t>плановая (нарушений – не выявлено)</a:t>
            </a:r>
          </a:p>
          <a:p>
            <a:r>
              <a:rPr lang="ru-RU" sz="2000" dirty="0"/>
              <a:t>В 2020 г. на поднадзорных опасных производственных объектах произошло </a:t>
            </a:r>
            <a:r>
              <a:rPr lang="ru-RU" sz="2500" dirty="0">
                <a:solidFill>
                  <a:srgbClr val="FF0066"/>
                </a:solidFill>
              </a:rPr>
              <a:t>14 </a:t>
            </a:r>
            <a:r>
              <a:rPr lang="ru-RU" sz="2000" dirty="0"/>
              <a:t>инцидентов на объектах 3 класса.</a:t>
            </a:r>
          </a:p>
          <a:p>
            <a:endParaRPr lang="ru-RU" sz="20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4F50C-4174-4D72-8302-ED7CD010EE71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10429983"/>
              </p:ext>
            </p:extLst>
          </p:nvPr>
        </p:nvGraphicFramePr>
        <p:xfrm>
          <a:off x="785786" y="1412776"/>
          <a:ext cx="7572428" cy="3214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Производство, хранение и применение взрывчатых материалов промышленного назначения и средств инициирования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4F50C-4174-4D72-8302-ED7CD010EE71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5" name="Рисунок 5" descr="bvr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8424936" cy="477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 6"/>
          <p:cNvSpPr/>
          <p:nvPr/>
        </p:nvSpPr>
        <p:spPr>
          <a:xfrm>
            <a:off x="1691680" y="1844824"/>
            <a:ext cx="1656184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складов ВМ</a:t>
            </a:r>
            <a:endParaRPr lang="ru-RU" sz="16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3563888" y="1871184"/>
            <a:ext cx="978408" cy="2748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с вырезом 10"/>
          <p:cNvSpPr/>
          <p:nvPr/>
        </p:nvSpPr>
        <p:spPr>
          <a:xfrm>
            <a:off x="3563888" y="2371014"/>
            <a:ext cx="978408" cy="26589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76056" y="1871183"/>
            <a:ext cx="2066528" cy="2748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  <a:r>
              <a:rPr lang="ru-RU" dirty="0" smtClean="0"/>
              <a:t> постоянных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76056" y="2371014"/>
            <a:ext cx="2664296" cy="2658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 кратковременных</a:t>
            </a:r>
            <a:endParaRPr lang="ru-RU" dirty="0"/>
          </a:p>
        </p:txBody>
      </p:sp>
      <p:sp>
        <p:nvSpPr>
          <p:cNvPr id="17" name="Нашивка 16"/>
          <p:cNvSpPr/>
          <p:nvPr/>
        </p:nvSpPr>
        <p:spPr>
          <a:xfrm>
            <a:off x="1187624" y="5546219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371756" y="5301208"/>
            <a:ext cx="5944660" cy="9361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+ </a:t>
            </a:r>
            <a:r>
              <a:rPr lang="ru-RU" dirty="0">
                <a:solidFill>
                  <a:schemeClr val="tx1"/>
                </a:solidFill>
              </a:rPr>
              <a:t>1 ж/д тупик по разгрузке ВМ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+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2 полигона по испытанию и уничтожению ВМ в составе складов ВМ</a:t>
            </a:r>
          </a:p>
        </p:txBody>
      </p:sp>
      <p:sp>
        <p:nvSpPr>
          <p:cNvPr id="19" name="Стрелка вправо с вырезом 18"/>
          <p:cNvSpPr/>
          <p:nvPr/>
        </p:nvSpPr>
        <p:spPr>
          <a:xfrm>
            <a:off x="3563888" y="2852936"/>
            <a:ext cx="978408" cy="2880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076056" y="2852936"/>
            <a:ext cx="352839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    1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передвижной склад ВМ</a:t>
            </a:r>
          </a:p>
        </p:txBody>
      </p:sp>
    </p:spTree>
    <p:extLst>
      <p:ext uri="{BB962C8B-B14F-4D97-AF65-F5344CB8AC3E}">
        <p14:creationId xmlns:p14="http://schemas.microsoft.com/office/powerpoint/2010/main" val="60215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4" descr="nkgok05.jpg"/>
          <p:cNvPicPr>
            <a:picLocks noChangeAspect="1"/>
          </p:cNvPicPr>
          <p:nvPr/>
        </p:nvPicPr>
        <p:blipFill>
          <a:blip r:embed="rId2" cstate="print">
            <a:lum bright="34000"/>
          </a:blip>
          <a:srcRect/>
          <a:stretch>
            <a:fillRect/>
          </a:stretch>
        </p:blipFill>
        <p:spPr bwMode="auto">
          <a:xfrm>
            <a:off x="0" y="1404016"/>
            <a:ext cx="9156144" cy="545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00811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В </a:t>
            </a:r>
            <a:r>
              <a:rPr lang="ru-RU" sz="2000" dirty="0"/>
              <a:t>2020г. проверки предприятий, связанных с оборотом ВМ промышленного назначения не проводились.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7891" name="Содержимое 1"/>
          <p:cNvSpPr>
            <a:spLocks noGrp="1"/>
          </p:cNvSpPr>
          <p:nvPr>
            <p:ph idx="1"/>
          </p:nvPr>
        </p:nvSpPr>
        <p:spPr>
          <a:xfrm>
            <a:off x="12144" y="4293096"/>
            <a:ext cx="9131856" cy="2160240"/>
          </a:xfrm>
        </p:spPr>
        <p:txBody>
          <a:bodyPr>
            <a:normAutofit/>
          </a:bodyPr>
          <a:lstStyle/>
          <a:p>
            <a:pPr marL="109537" indent="0" algn="just">
              <a:buNone/>
            </a:pPr>
            <a:endParaRPr lang="ru-RU" sz="2400" dirty="0" smtClean="0"/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За </a:t>
            </a:r>
            <a:r>
              <a:rPr lang="ru-RU" b="1" i="1" dirty="0">
                <a:solidFill>
                  <a:srgbClr val="C00000"/>
                </a:solidFill>
              </a:rPr>
              <a:t>12 месяцев 2020 года утрат и аварий, а также несчастных случаев связанных с обращением с ВМ промышленного назначения допущено не было.</a:t>
            </a:r>
          </a:p>
          <a:p>
            <a:pPr marL="363538" algn="ctr" defTabSz="912813" eaLnBrk="1" hangingPunct="1"/>
            <a:endParaRPr lang="ru-RU" sz="2000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4F50C-4174-4D72-8302-ED7CD010EE71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3" descr="tara-dlya-opasnyh-gruzov.jpg"/>
          <p:cNvPicPr>
            <a:picLocks noChangeAspect="1"/>
          </p:cNvPicPr>
          <p:nvPr/>
        </p:nvPicPr>
        <p:blipFill>
          <a:blip r:embed="rId2" cstate="print">
            <a:lum bright="46000" contrast="-50000"/>
          </a:blip>
          <a:srcRect/>
          <a:stretch>
            <a:fillRect/>
          </a:stretch>
        </p:blipFill>
        <p:spPr bwMode="auto">
          <a:xfrm>
            <a:off x="-14266" y="1389226"/>
            <a:ext cx="914400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620688"/>
            <a:ext cx="8175282" cy="50405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Транспортирование опасных веществ</a:t>
            </a:r>
            <a:endParaRPr lang="ru-RU" sz="3100" i="1" dirty="0"/>
          </a:p>
        </p:txBody>
      </p:sp>
      <p:sp>
        <p:nvSpPr>
          <p:cNvPr id="39939" name="Содержимое 1"/>
          <p:cNvSpPr>
            <a:spLocks noGrp="1"/>
          </p:cNvSpPr>
          <p:nvPr>
            <p:ph idx="1"/>
          </p:nvPr>
        </p:nvSpPr>
        <p:spPr>
          <a:xfrm>
            <a:off x="500034" y="1628800"/>
            <a:ext cx="8229600" cy="4752528"/>
          </a:xfrm>
        </p:spPr>
        <p:txBody>
          <a:bodyPr>
            <a:normAutofit/>
          </a:bodyPr>
          <a:lstStyle/>
          <a:p>
            <a:pPr marL="363538" defTabSz="912813">
              <a:buNone/>
            </a:pPr>
            <a:r>
              <a:rPr lang="ru-RU" sz="2000" dirty="0" smtClean="0"/>
              <a:t>  </a:t>
            </a:r>
            <a:r>
              <a:rPr lang="ru-RU" sz="3200" dirty="0" smtClean="0"/>
              <a:t>12</a:t>
            </a:r>
            <a:r>
              <a:rPr lang="ru-RU" sz="2400" dirty="0" smtClean="0"/>
              <a:t> предприятий, </a:t>
            </a:r>
            <a:r>
              <a:rPr lang="ru-RU" sz="2400" dirty="0"/>
              <a:t>осуществляющих деятельность в области транспортирование опасных веществ </a:t>
            </a:r>
            <a:endParaRPr lang="ru-RU" sz="2400" dirty="0" smtClean="0"/>
          </a:p>
          <a:p>
            <a:pPr marL="363538" defTabSz="912813">
              <a:buNone/>
            </a:pPr>
            <a:endParaRPr lang="ru-RU" sz="2400" dirty="0" smtClean="0"/>
          </a:p>
          <a:p>
            <a:pPr marL="363538" defTabSz="912813">
              <a:buNone/>
            </a:pPr>
            <a:r>
              <a:rPr lang="ru-RU" sz="2800" dirty="0" smtClean="0"/>
              <a:t> </a:t>
            </a:r>
            <a:endParaRPr lang="ru-RU" sz="2800" dirty="0"/>
          </a:p>
          <a:p>
            <a:pPr algn="ctr">
              <a:buNone/>
            </a:pPr>
            <a:r>
              <a:rPr lang="ru-RU" sz="2400" dirty="0" smtClean="0"/>
              <a:t>Проверки:</a:t>
            </a:r>
          </a:p>
          <a:p>
            <a:pPr algn="ctr">
              <a:buNone/>
            </a:pPr>
            <a:r>
              <a:rPr lang="ru-RU" sz="2400" dirty="0" smtClean="0"/>
              <a:t>Управлением за 2020 г. было проведено 3 проверки. </a:t>
            </a:r>
          </a:p>
          <a:p>
            <a:pPr algn="ctr">
              <a:buNone/>
            </a:pPr>
            <a:endParaRPr lang="ru-RU" sz="2400" dirty="0"/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 Аварий </a:t>
            </a:r>
            <a:r>
              <a:rPr lang="ru-RU" sz="2400" dirty="0">
                <a:solidFill>
                  <a:srgbClr val="C00000"/>
                </a:solidFill>
              </a:rPr>
              <a:t>и несчастных случаев допущено не </a:t>
            </a:r>
            <a:r>
              <a:rPr lang="ru-RU" sz="2400" dirty="0" smtClean="0">
                <a:solidFill>
                  <a:srgbClr val="C00000"/>
                </a:solidFill>
              </a:rPr>
              <a:t>было</a:t>
            </a:r>
            <a:r>
              <a:rPr lang="ru-RU" sz="2400" dirty="0">
                <a:solidFill>
                  <a:srgbClr val="C00000"/>
                </a:solidFill>
              </a:rPr>
              <a:t>.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4F50C-4174-4D72-8302-ED7CD010EE71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5129</TotalTime>
  <Words>981</Words>
  <Application>Microsoft Office PowerPoint</Application>
  <PresentationFormat>Экран (4:3)</PresentationFormat>
  <Paragraphs>201</Paragraphs>
  <Slides>34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Поток</vt:lpstr>
      <vt:lpstr>     ДОКЛАД О ПРАВОПРИМЕНИТЕЛЬНОЙ ПРАКТИКИ КОНТРОЛЬНО-НАДЗОРНОЙ ДЕЯТЕЛЬНОСТИ В САХАЛИНСКОМ УПРАВЛЕНИИ ФЕДЕРАЛЬНОЙ СЛУЖБЫ ПО ЭКОЛОГИЧЕСКОМУ, ТЕХНОЛОГИЧЕСКОМУ И АТОМНОМУ НАДЗОРУ  В ОБЛАСТИ ПРОМЫШЛЕННОЙ БЕЗОПАСНОСТИ ЗА    12 МЕСЯЦЕВ 2020 г. (со статистикой типовых и массовых нарушений обязательных требований с возможными мероприятиями по их устранению) </vt:lpstr>
      <vt:lpstr>Цели:</vt:lpstr>
      <vt:lpstr>Объекты нефтегазодобычи, газопереработки и магистрального трубопроводного транспорта </vt:lpstr>
      <vt:lpstr>Презентация PowerPoint</vt:lpstr>
      <vt:lpstr>Презентация PowerPoint</vt:lpstr>
      <vt:lpstr>     Объекты газораспределения и газопотребления</vt:lpstr>
      <vt:lpstr>Производство, хранение и применение взрывчатых материалов промышленного назначения и средств инициирования</vt:lpstr>
      <vt:lpstr>         В 2020г. проверки предприятий, связанных с оборотом ВМ промышленного назначения не проводились. </vt:lpstr>
      <vt:lpstr>        Транспортирование опасных веществ</vt:lpstr>
      <vt:lpstr> Взрывоопасные и химически опасные производства и объекты спецхимии</vt:lpstr>
      <vt:lpstr>Аварии и инциденты на объектах взрывоопасных и химически опасных производствах и объектах спецхимии  За 12 месяцев 2020  года инцидентов, аварий и несчастных случаев на объектах зафиксировано не было. . </vt:lpstr>
      <vt:lpstr>               Объекты нефтехимической и нефтеперерабатывающей промышленности</vt:lpstr>
      <vt:lpstr>Проблемы, связанные с обеспечением безопасности и противоаварийной устойчивости поднадзорных предприятий:</vt:lpstr>
      <vt:lpstr>Угольная промышленность</vt:lpstr>
      <vt:lpstr>Презентация PowerPoint</vt:lpstr>
      <vt:lpstr>Маркшейдерский надзор</vt:lpstr>
      <vt:lpstr>    </vt:lpstr>
      <vt:lpstr>Презентация PowerPoint</vt:lpstr>
      <vt:lpstr>Объекты, на которых используются стационарно установленные грузоподъемные механизмы и подъемные сооружения </vt:lpstr>
      <vt:lpstr>Презентация PowerPoint</vt:lpstr>
      <vt:lpstr>     ДОКЛАД О ПРАВОПРИМЕНИТЕЛЬНОЙ ПРАКТИКИ КОНТРОЛЬНО-НАДЗОРНОЙ ДЕЯТЕЛЬНОСТИ В САХАЛИНСКОМ УПРАВЛЕНИИ ФЕДЕРАЛЬНОЙ СЛУЖБЫ ПО ЭКОЛОГИЧЕСКОМУ, ТЕХНОЛОГИЧЕСКОМУ И АТОМНОМУ НАДЗОРУ  В ОБЛАСТИ ГОСУДАРСТВЕННОГО ЭНЕРГЕТИЧЕСКОГО НАДЗОРА 12 МЕСЯЦЕВ 2020 г. (со статистикой типовых и массовых нарушений обязательных требований с возможными мероприятиями по их устранению) </vt:lpstr>
      <vt:lpstr>Государственный энергетический надзор. Электрические станции, котельные, электрические  и тепловые установки и сети</vt:lpstr>
      <vt:lpstr>Презентация PowerPoint</vt:lpstr>
      <vt:lpstr>    Энергетический надзор </vt:lpstr>
      <vt:lpstr>Презентация PowerPoint</vt:lpstr>
      <vt:lpstr> ДОКЛАД О ПРАВОПРИМЕНИТЕЛЬНОЙ ПРАКТИКЕ КОНТРОЛЬНО-НАДЗОРНОЙ ДЕЯТЕЛЬНОСТИ В САХАЛИНСКОМ УПРАВЛЕНИИ ФЕДЕРАЛЬНОЙ СЛУЖБЫ ПО ЭКОЛОГИЧЕСКОМУ, ТЕХНОЛОГИЧЕСКОМУ И АТОМНОМУ НАДЗОРУ ПРИ ОСУЩЕСТВЛЕНИИ ФЕДЕРАЛЬНОГО ГОСУДАРСТВЕННОГО НАДЗОРА В ОБЛАСТИ БЕЗОПАСНОСТИ ГИДРОТЕХНИЧЕСКИХ СООРУЖЕНИЙ  ЗА  12 МЕСЯЦЕВ 2020 ГОДА  (со статистикой типовых и массовых нарушений обязательных требований с возможными мероприятиями по их устранению) </vt:lpstr>
      <vt:lpstr>ГОСУДАРСТВЕННЫЙ НАДЗОР В ОБЛАСТИ ГИДРОТЕХНИЧЕСКИХ СООРУЖЕНИЙ</vt:lpstr>
      <vt:lpstr>Уровень безопасности: - нормальный – 3 комплекса - пониженный – 5 комплексов - неудовлетворительный – 2 комплекса</vt:lpstr>
      <vt:lpstr>Презентация PowerPoint</vt:lpstr>
      <vt:lpstr> ДОКЛАД О ПРАВОПРИМЕНИТЕЛЬНОЙ ПРАКТИКИ КОНТРОЛЬНО-НАДЗОРНОЙ ДЕЯТЕЛЬНОСТИ В САХАЛИНСКОМ УПРАВЛЕНИИ ФЕДЕРАЛЬНОЙ СЛУЖБЫ ПО ЭКОЛОГИЧЕСКОМУ, ТЕХНОЛОГИЧЕСКОМУ И АТОМНОМУ НАДЗОРУ В СФЕРЕ ГОСУДАРСТВЕННОГО СТРОИТЕЛЬНОГО НАДЗОРА  ЗА  12 МЕСЯЦЕВ 2020  ГОДА (со статистикой типовых и массовых нарушений обязательных требований с возможными мероприятиями по их устранению) </vt:lpstr>
      <vt:lpstr>Государственный строительный надзор при строительстве, реконструкции, капитальном ремонте объектов капитального строительства</vt:lpstr>
      <vt:lpstr>Государственный строительный надзор</vt:lpstr>
      <vt:lpstr>За отчетный период возбуждено 71 дело об административных правонарушениях по ч.1 ст.9.4 КоАП РФ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Ivashevskaya</dc:creator>
  <cp:lastModifiedBy>Ледовская Анжела Алексеевна</cp:lastModifiedBy>
  <cp:revision>523</cp:revision>
  <dcterms:created xsi:type="dcterms:W3CDTF">2017-04-27T22:26:42Z</dcterms:created>
  <dcterms:modified xsi:type="dcterms:W3CDTF">2021-03-11T01:10:18Z</dcterms:modified>
</cp:coreProperties>
</file>